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84" r:id="rId2"/>
    <p:sldId id="283" r:id="rId3"/>
    <p:sldId id="282" r:id="rId4"/>
    <p:sldId id="281" r:id="rId5"/>
    <p:sldId id="257" r:id="rId6"/>
    <p:sldId id="258" r:id="rId7"/>
    <p:sldId id="259" r:id="rId8"/>
    <p:sldId id="274" r:id="rId9"/>
    <p:sldId id="278" r:id="rId10"/>
    <p:sldId id="279" r:id="rId11"/>
    <p:sldId id="280" r:id="rId12"/>
    <p:sldId id="261" r:id="rId13"/>
    <p:sldId id="262" r:id="rId14"/>
    <p:sldId id="260" r:id="rId15"/>
    <p:sldId id="271"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11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p:scale>
          <a:sx n="118" d="100"/>
          <a:sy n="118" d="100"/>
        </p:scale>
        <p:origin x="12"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F469609-DF01-4EF8-B916-B7682474020A}" type="datetimeFigureOut">
              <a:rPr lang="en-US" smtClean="0"/>
              <a:pPr/>
              <a:t>6/21/2015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DACC722-4553-4CDA-8A17-7F767E6F115B}" type="slidenum">
              <a:rPr lang="en-US" smtClean="0"/>
              <a:pPr/>
              <a:t>‹#›</a:t>
            </a:fld>
            <a:endParaRPr lang="en-US"/>
          </a:p>
        </p:txBody>
      </p:sp>
    </p:spTree>
    <p:extLst>
      <p:ext uri="{BB962C8B-B14F-4D97-AF65-F5344CB8AC3E}">
        <p14:creationId xmlns:p14="http://schemas.microsoft.com/office/powerpoint/2010/main" xmlns="" val="1863936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089FAAF-22C4-4F8D-8692-27B7BC4034A1}" type="datetime1">
              <a:rPr lang="en-US" smtClean="0"/>
              <a:pPr/>
              <a:t>6/21/2015</a:t>
            </a:fld>
            <a:endParaRPr lang="en-US"/>
          </a:p>
        </p:txBody>
      </p:sp>
      <p:sp>
        <p:nvSpPr>
          <p:cNvPr id="19" name="Footer Placeholder 18"/>
          <p:cNvSpPr>
            <a:spLocks noGrp="1"/>
          </p:cNvSpPr>
          <p:nvPr>
            <p:ph type="ftr" sz="quarter" idx="11"/>
          </p:nvPr>
        </p:nvSpPr>
        <p:spPr/>
        <p:txBody>
          <a:bodyPr/>
          <a:lstStyle/>
          <a:p>
            <a:r>
              <a:rPr lang="en-US" smtClean="0"/>
              <a:t>DEPT OF TECHNICAL EDUCATION</a:t>
            </a:r>
            <a:endParaRPr lang="en-US"/>
          </a:p>
        </p:txBody>
      </p:sp>
      <p:sp>
        <p:nvSpPr>
          <p:cNvPr id="27" name="Slide Number Placeholder 26"/>
          <p:cNvSpPr>
            <a:spLocks noGrp="1"/>
          </p:cNvSpPr>
          <p:nvPr>
            <p:ph type="sldNum" sz="quarter" idx="12"/>
          </p:nvPr>
        </p:nvSpPr>
        <p:spPr/>
        <p:txBody>
          <a:bodyPr/>
          <a:lstStyle/>
          <a:p>
            <a:fld id="{1F857253-8559-441A-8A65-E48A6499CE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7D0C1-36A0-4FB2-936A-1353ACB6B2C0}"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0AA66-3340-47BA-9A6C-2BF5BD0714BF}"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B5B2CB-2A1B-49FD-B868-792D633024DD}"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1A98C0-0462-46B5-9724-7280C2797651}" type="datetime1">
              <a:rPr lang="en-US" smtClean="0"/>
              <a:pPr/>
              <a:t>6/21/2015</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
        <p:nvSpPr>
          <p:cNvPr id="7" name="Slide Number Placeholder 6"/>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376B73-4141-4477-A707-EA7E4BAD45FE}" type="datetime1">
              <a:rPr lang="en-US" smtClean="0"/>
              <a:pPr/>
              <a:t>6/21/2015</a:t>
            </a:fld>
            <a:endParaRPr lang="en-US"/>
          </a:p>
        </p:txBody>
      </p:sp>
      <p:sp>
        <p:nvSpPr>
          <p:cNvPr id="8" name="Footer Placeholder 7"/>
          <p:cNvSpPr>
            <a:spLocks noGrp="1"/>
          </p:cNvSpPr>
          <p:nvPr>
            <p:ph type="ftr" sz="quarter" idx="11"/>
          </p:nvPr>
        </p:nvSpPr>
        <p:spPr/>
        <p:txBody>
          <a:bodyPr/>
          <a:lstStyle/>
          <a:p>
            <a:r>
              <a:rPr lang="en-US" smtClean="0"/>
              <a:t>DEPT OF TECHNICAL EDUCATION</a:t>
            </a:r>
            <a:endParaRPr lang="en-US"/>
          </a:p>
        </p:txBody>
      </p:sp>
      <p:sp>
        <p:nvSpPr>
          <p:cNvPr id="9" name="Slide Number Placeholder 8"/>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425036-0FED-4CF8-A61D-2D8AB64ACDEF}" type="datetime1">
              <a:rPr lang="en-US" smtClean="0"/>
              <a:pPr/>
              <a:t>6/21/2015</a:t>
            </a:fld>
            <a:endParaRPr lang="en-US"/>
          </a:p>
        </p:txBody>
      </p:sp>
      <p:sp>
        <p:nvSpPr>
          <p:cNvPr id="4" name="Footer Placeholder 3"/>
          <p:cNvSpPr>
            <a:spLocks noGrp="1"/>
          </p:cNvSpPr>
          <p:nvPr>
            <p:ph type="ftr" sz="quarter" idx="11"/>
          </p:nvPr>
        </p:nvSpPr>
        <p:spPr/>
        <p:txBody>
          <a:bodyPr/>
          <a:lstStyle/>
          <a:p>
            <a:r>
              <a:rPr lang="en-US" smtClean="0"/>
              <a:t>DEPT OF TECHNICAL EDUCATION</a:t>
            </a:r>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F73D-4519-4AEC-A7DD-8F2C3CC18BAE}" type="datetime1">
              <a:rPr lang="en-US" smtClean="0"/>
              <a:pPr/>
              <a:t>6/21/2015</a:t>
            </a:fld>
            <a:endParaRPr lang="en-US"/>
          </a:p>
        </p:txBody>
      </p:sp>
      <p:sp>
        <p:nvSpPr>
          <p:cNvPr id="3" name="Footer Placeholder 2"/>
          <p:cNvSpPr>
            <a:spLocks noGrp="1"/>
          </p:cNvSpPr>
          <p:nvPr>
            <p:ph type="ftr" sz="quarter" idx="11"/>
          </p:nvPr>
        </p:nvSpPr>
        <p:spPr/>
        <p:txBody>
          <a:bodyPr/>
          <a:lstStyle/>
          <a:p>
            <a:r>
              <a:rPr lang="en-US" smtClean="0"/>
              <a:t>DEPT OF TECHNICAL EDUCATION</a:t>
            </a:r>
            <a:endParaRPr lang="en-US"/>
          </a:p>
        </p:txBody>
      </p:sp>
      <p:sp>
        <p:nvSpPr>
          <p:cNvPr id="4" name="Slide Number Placeholder 3"/>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A6D190-937E-4E8A-974E-25193729B2C2}" type="datetime1">
              <a:rPr lang="en-US" smtClean="0"/>
              <a:pPr/>
              <a:t>6/21/2015</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
        <p:nvSpPr>
          <p:cNvPr id="7" name="Slide Number Placeholder 6"/>
          <p:cNvSpPr>
            <a:spLocks noGrp="1"/>
          </p:cNvSpPr>
          <p:nvPr>
            <p:ph type="sldNum" sz="quarter" idx="12"/>
          </p:nvPr>
        </p:nvSpPr>
        <p:spPr/>
        <p:txBody>
          <a:bodyPr/>
          <a:lstStyle/>
          <a:p>
            <a:fld id="{1F857253-8559-441A-8A65-E48A6499CE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EDC367-08A3-4FAE-AA36-05A2FD97AFCE}" type="datetime1">
              <a:rPr lang="en-US" smtClean="0"/>
              <a:pPr/>
              <a:t>6/21/2015</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857253-8559-441A-8A65-E48A6499CE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AC6824-E749-4B03-B7F0-329384DE6753}" type="datetime1">
              <a:rPr lang="en-US" smtClean="0"/>
              <a:pPr/>
              <a:t>6/21/2015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DEPT OF TECHNICAL EDUCATION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857253-8559-441A-8A65-E48A6499CE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normAutofit fontScale="90000"/>
          </a:bodyPr>
          <a:lstStyle/>
          <a:p>
            <a:pPr algn="ctr"/>
            <a:r>
              <a:rPr lang="en-US" sz="4000" dirty="0" smtClean="0"/>
              <a:t>INSTRUCTIONS TO ALL CANDIDATES AFTER FIRST ROUND SEAT ALLOTMENET PROCESS.</a:t>
            </a:r>
            <a:endParaRPr lang="en-US" sz="4000" dirty="0"/>
          </a:p>
        </p:txBody>
      </p:sp>
      <p:sp>
        <p:nvSpPr>
          <p:cNvPr id="3" name="Subtitle 2"/>
          <p:cNvSpPr>
            <a:spLocks noGrp="1"/>
          </p:cNvSpPr>
          <p:nvPr>
            <p:ph type="subTitle" idx="1"/>
          </p:nvPr>
        </p:nvSpPr>
        <p:spPr/>
        <p:txBody>
          <a:bodyPr/>
          <a:lstStyle/>
          <a:p>
            <a:pPr algn="l"/>
            <a:r>
              <a:rPr lang="en-US" dirty="0" smtClean="0"/>
              <a:t>ONLINE  NON-INTERACTIVE COUNSELLING</a:t>
            </a:r>
          </a:p>
          <a:p>
            <a:pPr algn="ctr"/>
            <a:r>
              <a:rPr lang="en-US" dirty="0" smtClean="0"/>
              <a:t>DEPT OF TECHNICAL EDUCATON</a:t>
            </a:r>
            <a:endParaRPr lang="en-US" dirty="0"/>
          </a:p>
        </p:txBody>
      </p:sp>
      <p:sp>
        <p:nvSpPr>
          <p:cNvPr id="4" name="Date Placeholder 3"/>
          <p:cNvSpPr>
            <a:spLocks noGrp="1"/>
          </p:cNvSpPr>
          <p:nvPr>
            <p:ph type="dt" sz="half" idx="10"/>
          </p:nvPr>
        </p:nvSpPr>
        <p:spPr/>
        <p:txBody>
          <a:bodyPr/>
          <a:lstStyle/>
          <a:p>
            <a:fld id="{3089FAAF-22C4-4F8D-8692-27B7BC4034A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10</a:t>
            </a:fld>
            <a:endParaRPr lang="en-US"/>
          </a:p>
        </p:txBody>
      </p:sp>
      <p:sp>
        <p:nvSpPr>
          <p:cNvPr id="7" name="Title 1"/>
          <p:cNvSpPr txBox="1">
            <a:spLocks/>
          </p:cNvSpPr>
          <p:nvPr/>
        </p:nvSpPr>
        <p:spPr>
          <a:xfrm>
            <a:off x="1143000" y="2590800"/>
            <a:ext cx="7239000" cy="1828800"/>
          </a:xfrm>
          <a:prstGeom prst="rect">
            <a:avLst/>
          </a:prstGeom>
        </p:spPr>
        <p:txBody>
          <a:bodyPr vert="horz" lIns="0" rIns="0" bIns="0" anchor="b">
            <a:noAutofit/>
          </a:bodyPr>
          <a:lstStyle/>
          <a:p>
            <a:pPr lvl="0">
              <a:spcBef>
                <a:spcPct val="0"/>
              </a:spcBef>
            </a:pPr>
            <a:r>
              <a:rPr kumimoji="0" lang="en-US" sz="2200" b="1" i="0" u="none" strike="noStrike" kern="1200" cap="none" spc="0" normalizeH="0" baseline="0" noProof="0" dirty="0" smtClean="0">
                <a:ln>
                  <a:noFill/>
                </a:ln>
                <a:solidFill>
                  <a:srgbClr val="C00000"/>
                </a:solidFill>
                <a:effectLst/>
                <a:uLnTx/>
                <a:uFillTx/>
                <a:latin typeface="+mj-lt"/>
                <a:ea typeface="+mj-ea"/>
                <a:cs typeface="+mj-cs"/>
              </a:rPr>
              <a:t> </a:t>
            </a:r>
            <a:br>
              <a:rPr kumimoji="0" lang="en-US" sz="2200" b="1" i="0" u="none" strike="noStrike" kern="1200" cap="none" spc="0" normalizeH="0" baseline="0" noProof="0" dirty="0" smtClean="0">
                <a:ln>
                  <a:noFill/>
                </a:ln>
                <a:solidFill>
                  <a:srgbClr val="C00000"/>
                </a:solidFill>
                <a:effectLst/>
                <a:uLnTx/>
                <a:uFillTx/>
                <a:latin typeface="+mj-lt"/>
                <a:ea typeface="+mj-ea"/>
                <a:cs typeface="+mj-cs"/>
              </a:rPr>
            </a:br>
            <a:r>
              <a:rPr lang="en-US" sz="2200" b="1" dirty="0" smtClean="0"/>
              <a:t>       Then the Candidate is not satisfied with the allotted seat and willing to participate in the next round  by re-entering fresh options by surrendering the allotted seats.</a:t>
            </a:r>
          </a:p>
          <a:p>
            <a:pPr lvl="0">
              <a:spcBef>
                <a:spcPct val="0"/>
              </a:spcBef>
            </a:pPr>
            <a:r>
              <a:rPr lang="en-US" sz="2200" b="1" dirty="0" smtClean="0">
                <a:solidFill>
                  <a:schemeClr val="tx2"/>
                </a:solidFill>
              </a:rPr>
              <a:t> </a:t>
            </a:r>
            <a:r>
              <a:rPr lang="en-US" sz="2200" b="1" dirty="0" smtClean="0">
                <a:solidFill>
                  <a:srgbClr val="C00000"/>
                </a:solidFill>
              </a:rPr>
              <a:t>i.e. The seat allotted  to the candidate will be cancelled</a:t>
            </a:r>
            <a:endParaRPr kumimoji="0" lang="en-US" sz="2200" b="1" i="0" u="none" strike="noStrike" kern="1200" cap="none" spc="0" normalizeH="0" baseline="0" noProof="0" dirty="0" smtClean="0">
              <a:ln>
                <a:noFill/>
              </a:ln>
              <a:solidFill>
                <a:srgbClr val="C00000"/>
              </a:solidFill>
              <a:effectLst/>
              <a:uLnTx/>
              <a:uFillTx/>
              <a:latin typeface="+mj-lt"/>
              <a:ea typeface="+mj-ea"/>
              <a:cs typeface="+mj-cs"/>
            </a:endParaRPr>
          </a:p>
          <a:p>
            <a:pPr lvl="0">
              <a:spcBef>
                <a:spcPct val="0"/>
              </a:spcBef>
            </a:pPr>
            <a:r>
              <a:rPr lang="en-US" sz="2200" b="1" dirty="0" smtClean="0">
                <a:solidFill>
                  <a:schemeClr val="tx2"/>
                </a:solidFill>
                <a:latin typeface="+mj-lt"/>
                <a:ea typeface="+mj-ea"/>
                <a:cs typeface="+mj-cs"/>
              </a:rPr>
              <a:t>            </a:t>
            </a:r>
            <a:endParaRPr kumimoji="0" lang="en-US" sz="2200" b="1" i="0" u="none" strike="noStrike" kern="1200" cap="none" spc="0" normalizeH="0" baseline="0" noProof="0" dirty="0">
              <a:ln>
                <a:noFill/>
              </a:ln>
              <a:effectLst/>
              <a:uLnTx/>
              <a:uFillTx/>
              <a:latin typeface="+mj-lt"/>
              <a:ea typeface="+mj-ea"/>
              <a:cs typeface="+mj-cs"/>
            </a:endParaRPr>
          </a:p>
        </p:txBody>
      </p:sp>
      <p:sp>
        <p:nvSpPr>
          <p:cNvPr id="8" name="Title 1"/>
          <p:cNvSpPr txBox="1">
            <a:spLocks/>
          </p:cNvSpPr>
          <p:nvPr/>
        </p:nvSpPr>
        <p:spPr>
          <a:xfrm>
            <a:off x="304800" y="1524000"/>
            <a:ext cx="8229600" cy="838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71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14700" b="1" i="0" u="none" strike="noStrike" kern="1200" cap="none" spc="0" normalizeH="0" baseline="0" noProof="0" dirty="0" smtClean="0">
                <a:ln>
                  <a:noFill/>
                </a:ln>
                <a:solidFill>
                  <a:schemeClr val="tx1">
                    <a:lumMod val="75000"/>
                    <a:lumOff val="25000"/>
                  </a:schemeClr>
                </a:solidFill>
                <a:effectLst/>
                <a:uLnTx/>
                <a:uFillTx/>
                <a:latin typeface="+mj-lt"/>
                <a:ea typeface="+mj-ea"/>
                <a:cs typeface="+mj-cs"/>
              </a:rPr>
              <a:t>IF THE CANDIDATE CONFIRM </a:t>
            </a:r>
            <a:r>
              <a:rPr kumimoji="0" lang="en-US" sz="11200" b="1" i="0" u="none" strike="noStrike" kern="1200" cap="none" spc="0" normalizeH="0" baseline="0" noProof="0" dirty="0" smtClean="0">
                <a:ln>
                  <a:noFill/>
                </a:ln>
                <a:solidFill>
                  <a:srgbClr val="C00000"/>
                </a:solidFill>
                <a:effectLst/>
                <a:uLnTx/>
                <a:uFillTx/>
                <a:latin typeface="+mj-lt"/>
                <a:ea typeface="+mj-ea"/>
                <a:cs typeface="+mj-cs"/>
              </a:rPr>
              <a:t>CHOICE  3</a:t>
            </a:r>
            <a:r>
              <a:rPr kumimoji="0" lang="en-US" sz="11200" b="0" i="0" u="none" strike="noStrike" kern="1200" cap="none" spc="0" normalizeH="0" baseline="0" noProof="0" dirty="0" smtClean="0">
                <a:ln>
                  <a:noFill/>
                </a:ln>
                <a:solidFill>
                  <a:srgbClr val="C00000"/>
                </a:solidFill>
                <a:effectLst/>
                <a:uLnTx/>
                <a:uFillTx/>
                <a:latin typeface="+mj-lt"/>
                <a:ea typeface="+mj-ea"/>
                <a:cs typeface="+mj-cs"/>
              </a:rPr>
              <a:t/>
            </a:r>
            <a:br>
              <a:rPr kumimoji="0" lang="en-US" sz="11200" b="0" i="0" u="none" strike="noStrike" kern="1200" cap="none" spc="0" normalizeH="0" baseline="0" noProof="0" dirty="0" smtClean="0">
                <a:ln>
                  <a:noFill/>
                </a:ln>
                <a:solidFill>
                  <a:srgbClr val="C00000"/>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11</a:t>
            </a:fld>
            <a:endParaRPr lang="en-US"/>
          </a:p>
        </p:txBody>
      </p:sp>
      <p:sp>
        <p:nvSpPr>
          <p:cNvPr id="7" name="Title 1"/>
          <p:cNvSpPr txBox="1">
            <a:spLocks/>
          </p:cNvSpPr>
          <p:nvPr/>
        </p:nvSpPr>
        <p:spPr>
          <a:xfrm>
            <a:off x="1143000" y="2590800"/>
            <a:ext cx="7239000" cy="1828800"/>
          </a:xfrm>
          <a:prstGeom prst="rect">
            <a:avLst/>
          </a:prstGeom>
        </p:spPr>
        <p:txBody>
          <a:bodyPr vert="horz" lIns="0" rIns="0" bIns="0" anchor="b">
            <a:noAutofit/>
          </a:bodyPr>
          <a:lstStyle/>
          <a:p>
            <a:pPr lvl="0">
              <a:spcBef>
                <a:spcPct val="0"/>
              </a:spcBef>
            </a:pPr>
            <a:r>
              <a:rPr kumimoji="0" lang="en-US" sz="2200" b="1" i="0" u="none" strike="noStrike" kern="1200" cap="none" spc="0" normalizeH="0" baseline="0" noProof="0" dirty="0" smtClean="0">
                <a:ln>
                  <a:noFill/>
                </a:ln>
                <a:solidFill>
                  <a:srgbClr val="C00000"/>
                </a:solidFill>
                <a:effectLst/>
                <a:uLnTx/>
                <a:uFillTx/>
                <a:latin typeface="+mj-lt"/>
                <a:ea typeface="+mj-ea"/>
                <a:cs typeface="+mj-cs"/>
              </a:rPr>
              <a:t> </a:t>
            </a:r>
            <a:br>
              <a:rPr kumimoji="0" lang="en-US" sz="2200" b="1" i="0" u="none" strike="noStrike" kern="1200" cap="none" spc="0" normalizeH="0" baseline="0" noProof="0" dirty="0" smtClean="0">
                <a:ln>
                  <a:noFill/>
                </a:ln>
                <a:solidFill>
                  <a:srgbClr val="C00000"/>
                </a:solidFill>
                <a:effectLst/>
                <a:uLnTx/>
                <a:uFillTx/>
                <a:latin typeface="+mj-lt"/>
                <a:ea typeface="+mj-ea"/>
                <a:cs typeface="+mj-cs"/>
              </a:rPr>
            </a:br>
            <a:r>
              <a:rPr lang="en-US" sz="2200" b="1" dirty="0" smtClean="0"/>
              <a:t>   Then the Candidate is not willing to join Diploma and not interested to participate in any further rounds by surrendering the allotted seat.</a:t>
            </a:r>
            <a:r>
              <a:rPr lang="en-US" sz="2200" b="1" dirty="0" smtClean="0">
                <a:solidFill>
                  <a:schemeClr val="tx2"/>
                </a:solidFill>
              </a:rPr>
              <a:t> </a:t>
            </a:r>
            <a:endParaRPr kumimoji="0" lang="en-US" sz="2200" b="1" i="0" u="none" strike="noStrike" kern="1200" cap="none" spc="0" normalizeH="0" baseline="0" noProof="0" dirty="0" smtClean="0">
              <a:ln>
                <a:noFill/>
              </a:ln>
              <a:solidFill>
                <a:schemeClr val="tx2"/>
              </a:solidFill>
              <a:effectLst/>
              <a:uLnTx/>
              <a:uFillTx/>
              <a:latin typeface="+mj-lt"/>
              <a:ea typeface="+mj-ea"/>
              <a:cs typeface="+mj-cs"/>
            </a:endParaRPr>
          </a:p>
          <a:p>
            <a:pPr lvl="0">
              <a:spcBef>
                <a:spcPct val="0"/>
              </a:spcBef>
            </a:pPr>
            <a:r>
              <a:rPr lang="en-US" sz="2200" b="1" dirty="0" smtClean="0">
                <a:solidFill>
                  <a:schemeClr val="tx2"/>
                </a:solidFill>
                <a:latin typeface="+mj-lt"/>
                <a:ea typeface="+mj-ea"/>
                <a:cs typeface="+mj-cs"/>
              </a:rPr>
              <a:t>            </a:t>
            </a:r>
            <a:endParaRPr kumimoji="0" lang="en-US" sz="2200" b="1" i="0" u="none" strike="noStrike" kern="1200" cap="none" spc="0" normalizeH="0" baseline="0" noProof="0" dirty="0">
              <a:ln>
                <a:noFill/>
              </a:ln>
              <a:effectLst/>
              <a:uLnTx/>
              <a:uFillTx/>
              <a:latin typeface="+mj-lt"/>
              <a:ea typeface="+mj-ea"/>
              <a:cs typeface="+mj-cs"/>
            </a:endParaRPr>
          </a:p>
        </p:txBody>
      </p:sp>
      <p:sp>
        <p:nvSpPr>
          <p:cNvPr id="8" name="Title 1"/>
          <p:cNvSpPr txBox="1">
            <a:spLocks/>
          </p:cNvSpPr>
          <p:nvPr/>
        </p:nvSpPr>
        <p:spPr>
          <a:xfrm>
            <a:off x="304800" y="1524000"/>
            <a:ext cx="8229600" cy="838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71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14700" b="1" i="0" u="none" strike="noStrike" kern="1200" cap="none" spc="0" normalizeH="0" baseline="0" noProof="0" dirty="0" smtClean="0">
                <a:ln>
                  <a:noFill/>
                </a:ln>
                <a:solidFill>
                  <a:schemeClr val="tx1">
                    <a:lumMod val="75000"/>
                    <a:lumOff val="25000"/>
                  </a:schemeClr>
                </a:solidFill>
                <a:effectLst/>
                <a:uLnTx/>
                <a:uFillTx/>
                <a:latin typeface="+mj-lt"/>
                <a:ea typeface="+mj-ea"/>
                <a:cs typeface="+mj-cs"/>
              </a:rPr>
              <a:t>IF THE CANDIDATE CONFIRM </a:t>
            </a:r>
            <a:r>
              <a:rPr kumimoji="0" lang="en-US" sz="11200" b="1" i="0" u="none" strike="noStrike" kern="1200" cap="none" spc="0" normalizeH="0" baseline="0" noProof="0" dirty="0" smtClean="0">
                <a:ln>
                  <a:noFill/>
                </a:ln>
                <a:solidFill>
                  <a:srgbClr val="C00000"/>
                </a:solidFill>
                <a:effectLst/>
                <a:uLnTx/>
                <a:uFillTx/>
                <a:latin typeface="+mj-lt"/>
                <a:ea typeface="+mj-ea"/>
                <a:cs typeface="+mj-cs"/>
              </a:rPr>
              <a:t>CHOICE  4</a:t>
            </a:r>
            <a:r>
              <a:rPr kumimoji="0" lang="en-US" sz="11200" b="0" i="0" u="none" strike="noStrike" kern="1200" cap="none" spc="0" normalizeH="0" baseline="0" noProof="0" dirty="0" smtClean="0">
                <a:ln>
                  <a:noFill/>
                </a:ln>
                <a:solidFill>
                  <a:srgbClr val="C00000"/>
                </a:solidFill>
                <a:effectLst/>
                <a:uLnTx/>
                <a:uFillTx/>
                <a:latin typeface="+mj-lt"/>
                <a:ea typeface="+mj-ea"/>
                <a:cs typeface="+mj-cs"/>
              </a:rPr>
              <a:t/>
            </a:r>
            <a:br>
              <a:rPr kumimoji="0" lang="en-US" sz="11200" b="0" i="0" u="none" strike="noStrike" kern="1200" cap="none" spc="0" normalizeH="0" baseline="0" noProof="0" dirty="0" smtClean="0">
                <a:ln>
                  <a:noFill/>
                </a:ln>
                <a:solidFill>
                  <a:srgbClr val="C00000"/>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ENTRY CONFIRMATION</a:t>
            </a:r>
            <a:endParaRPr lang="en-US" dirty="0"/>
          </a:p>
        </p:txBody>
      </p:sp>
      <p:sp>
        <p:nvSpPr>
          <p:cNvPr id="3" name="Content Placeholder 2"/>
          <p:cNvSpPr>
            <a:spLocks noGrp="1"/>
          </p:cNvSpPr>
          <p:nvPr>
            <p:ph idx="1"/>
          </p:nvPr>
        </p:nvSpPr>
        <p:spPr/>
        <p:txBody>
          <a:bodyPr>
            <a:normAutofit/>
          </a:bodyPr>
          <a:lstStyle/>
          <a:p>
            <a:r>
              <a:rPr lang="en-US" dirty="0" smtClean="0"/>
              <a:t>Candidates can change their  choice  entry till the last </a:t>
            </a:r>
            <a:r>
              <a:rPr lang="en-US" dirty="0" smtClean="0"/>
              <a:t>date. </a:t>
            </a:r>
            <a:endParaRPr lang="en-US" dirty="0" smtClean="0"/>
          </a:p>
          <a:p>
            <a:r>
              <a:rPr lang="en-US" dirty="0" smtClean="0"/>
              <a:t>Last Date for choice entry is </a:t>
            </a:r>
            <a:r>
              <a:rPr lang="en-US" sz="2400" b="1" u="sng" dirty="0" smtClean="0">
                <a:solidFill>
                  <a:srgbClr val="C00000"/>
                </a:solidFill>
              </a:rPr>
              <a:t>22</a:t>
            </a:r>
            <a:r>
              <a:rPr lang="en-US" sz="2400" b="1" u="sng" baseline="30000" dirty="0" smtClean="0">
                <a:solidFill>
                  <a:srgbClr val="C00000"/>
                </a:solidFill>
              </a:rPr>
              <a:t>nd </a:t>
            </a:r>
            <a:r>
              <a:rPr lang="en-US" sz="2400" b="1" u="sng" dirty="0" smtClean="0">
                <a:solidFill>
                  <a:srgbClr val="C00000"/>
                </a:solidFill>
              </a:rPr>
              <a:t>June 2015  8.00 Pm</a:t>
            </a:r>
            <a:endParaRPr lang="en-US" dirty="0" smtClean="0"/>
          </a:p>
          <a:p>
            <a:r>
              <a:rPr lang="en-US" dirty="0" smtClean="0"/>
              <a:t>Their last choice will be considered as their choice confirmation for allotted seat next session/round allotment</a:t>
            </a:r>
          </a:p>
          <a:p>
            <a:r>
              <a:rPr lang="en-US" dirty="0" smtClean="0"/>
              <a:t>After  </a:t>
            </a:r>
            <a:r>
              <a:rPr lang="en-US" sz="2800" b="1" u="sng" dirty="0" smtClean="0">
                <a:solidFill>
                  <a:srgbClr val="C00000"/>
                </a:solidFill>
              </a:rPr>
              <a:t>22</a:t>
            </a:r>
            <a:r>
              <a:rPr lang="en-US" sz="2800" b="1" u="sng" baseline="30000" dirty="0" smtClean="0">
                <a:solidFill>
                  <a:srgbClr val="C00000"/>
                </a:solidFill>
              </a:rPr>
              <a:t>nd </a:t>
            </a:r>
            <a:r>
              <a:rPr lang="en-US" sz="2800" b="1" u="sng" dirty="0" smtClean="0">
                <a:solidFill>
                  <a:srgbClr val="C00000"/>
                </a:solidFill>
              </a:rPr>
              <a:t>June 2015  8.00 Pm </a:t>
            </a:r>
            <a:r>
              <a:rPr lang="en-US" dirty="0" smtClean="0"/>
              <a:t>candidates are not allowed to change their choice option.             </a:t>
            </a:r>
            <a:endParaRPr lang="en-US" dirty="0"/>
          </a:p>
        </p:txBody>
      </p:sp>
      <p:sp>
        <p:nvSpPr>
          <p:cNvPr id="4" name="Date Placeholder 3"/>
          <p:cNvSpPr>
            <a:spLocks noGrp="1"/>
          </p:cNvSpPr>
          <p:nvPr>
            <p:ph type="dt" sz="half" idx="10"/>
          </p:nvPr>
        </p:nvSpPr>
        <p:spPr/>
        <p:txBody>
          <a:bodyPr/>
          <a:lstStyle/>
          <a:p>
            <a:fld id="{EDE6ECC0-ED3F-4E2B-A169-AC7CD316B6FF}" type="datetime1">
              <a:rPr lang="en-US" smtClean="0"/>
              <a:pPr/>
              <a:t>6/21/2015</a:t>
            </a:fld>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CHOICE ENTRY AT NODAL CENTERS</a:t>
            </a:r>
            <a:endParaRPr lang="en-US" dirty="0"/>
          </a:p>
        </p:txBody>
      </p:sp>
      <p:sp>
        <p:nvSpPr>
          <p:cNvPr id="3" name="Content Placeholder 2"/>
          <p:cNvSpPr>
            <a:spLocks noGrp="1"/>
          </p:cNvSpPr>
          <p:nvPr>
            <p:ph idx="1"/>
          </p:nvPr>
        </p:nvSpPr>
        <p:spPr/>
        <p:txBody>
          <a:bodyPr/>
          <a:lstStyle/>
          <a:p>
            <a:r>
              <a:rPr lang="en-US" dirty="0" smtClean="0"/>
              <a:t>If  the candidate needs help to confirm their choice , the candidate can visit the nearest nodal center for help .</a:t>
            </a:r>
          </a:p>
          <a:p>
            <a:r>
              <a:rPr lang="en-US" dirty="0" smtClean="0"/>
              <a:t>The candidates should carry their Mobile to the Nodal center </a:t>
            </a:r>
            <a:r>
              <a:rPr lang="en-US" dirty="0" err="1" smtClean="0"/>
              <a:t>compusorily</a:t>
            </a:r>
            <a:r>
              <a:rPr lang="en-US" dirty="0" smtClean="0"/>
              <a:t>. (</a:t>
            </a:r>
            <a:r>
              <a:rPr lang="en-US" b="1" dirty="0" smtClean="0"/>
              <a:t>OTP WILL BE ISSUED TO THERE REGISTERED MOBILE NUMBER</a:t>
            </a:r>
            <a:r>
              <a:rPr lang="en-US" dirty="0" smtClean="0"/>
              <a:t>).</a:t>
            </a:r>
          </a:p>
        </p:txBody>
      </p:sp>
      <p:sp>
        <p:nvSpPr>
          <p:cNvPr id="4" name="Date Placeholder 3"/>
          <p:cNvSpPr>
            <a:spLocks noGrp="1"/>
          </p:cNvSpPr>
          <p:nvPr>
            <p:ph type="dt" sz="half" idx="10"/>
          </p:nvPr>
        </p:nvSpPr>
        <p:spPr/>
        <p:txBody>
          <a:bodyPr/>
          <a:lstStyle/>
          <a:p>
            <a:fld id="{145B167A-A0CD-49A7-87AC-9B2430E6C184}" type="datetime1">
              <a:rPr lang="en-US" smtClean="0"/>
              <a:pPr/>
              <a:t>6/21/2015</a:t>
            </a:fld>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ADMISSION  and FEE </a:t>
            </a:r>
            <a:r>
              <a:rPr lang="en-US" dirty="0" smtClean="0"/>
              <a:t>PAYMENT ORDER</a:t>
            </a:r>
            <a:endParaRPr lang="en-US" dirty="0"/>
          </a:p>
        </p:txBody>
      </p:sp>
      <p:sp>
        <p:nvSpPr>
          <p:cNvPr id="3" name="Content Placeholder 2"/>
          <p:cNvSpPr>
            <a:spLocks noGrp="1"/>
          </p:cNvSpPr>
          <p:nvPr>
            <p:ph idx="1"/>
          </p:nvPr>
        </p:nvSpPr>
        <p:spPr>
          <a:xfrm>
            <a:off x="381000" y="1935480"/>
            <a:ext cx="8534400" cy="4389120"/>
          </a:xfrm>
        </p:spPr>
        <p:txBody>
          <a:bodyPr>
            <a:normAutofit/>
          </a:bodyPr>
          <a:lstStyle/>
          <a:p>
            <a:r>
              <a:rPr lang="en-US" dirty="0" smtClean="0"/>
              <a:t>       Candidates those who have chosen </a:t>
            </a:r>
            <a:r>
              <a:rPr lang="en-US" sz="2800" dirty="0" smtClean="0">
                <a:solidFill>
                  <a:srgbClr val="C00000"/>
                </a:solidFill>
              </a:rPr>
              <a:t>CHOICE -</a:t>
            </a:r>
            <a:r>
              <a:rPr lang="en-US" sz="2800" dirty="0" smtClean="0">
                <a:solidFill>
                  <a:srgbClr val="C00000"/>
                </a:solidFill>
                <a:latin typeface="+mj-lt"/>
              </a:rPr>
              <a:t>1 </a:t>
            </a:r>
            <a:r>
              <a:rPr lang="en-US" sz="2800" dirty="0" smtClean="0">
                <a:latin typeface="+mj-lt"/>
              </a:rPr>
              <a:t>can download the</a:t>
            </a:r>
            <a:r>
              <a:rPr lang="en-US" dirty="0" smtClean="0"/>
              <a:t> </a:t>
            </a:r>
            <a:r>
              <a:rPr lang="en-US" dirty="0" smtClean="0"/>
              <a:t>Admission</a:t>
            </a:r>
            <a:r>
              <a:rPr lang="en-US" dirty="0" smtClean="0"/>
              <a:t> order after paying the Fee at the allotted poly </a:t>
            </a:r>
            <a:r>
              <a:rPr lang="en-US" dirty="0" err="1" smtClean="0"/>
              <a:t>technic</a:t>
            </a:r>
            <a:r>
              <a:rPr lang="en-US" dirty="0" smtClean="0"/>
              <a:t>. </a:t>
            </a:r>
            <a:endParaRPr lang="en-US" dirty="0" smtClean="0"/>
          </a:p>
          <a:p>
            <a:r>
              <a:rPr lang="en-US" dirty="0" smtClean="0"/>
              <a:t> Candidates those who have chosen </a:t>
            </a:r>
            <a:r>
              <a:rPr lang="en-US" sz="2800" dirty="0" smtClean="0">
                <a:solidFill>
                  <a:srgbClr val="C00000"/>
                </a:solidFill>
              </a:rPr>
              <a:t>CHOICE </a:t>
            </a:r>
            <a:r>
              <a:rPr lang="en-US" sz="2800" dirty="0" smtClean="0">
                <a:solidFill>
                  <a:srgbClr val="C00000"/>
                </a:solidFill>
              </a:rPr>
              <a:t>-2 </a:t>
            </a:r>
            <a:r>
              <a:rPr lang="en-US" sz="2800" dirty="0" smtClean="0"/>
              <a:t>will be issued</a:t>
            </a:r>
            <a:r>
              <a:rPr lang="en-US" dirty="0" smtClean="0"/>
              <a:t> Fee Payment </a:t>
            </a:r>
            <a:r>
              <a:rPr lang="en-US" dirty="0" smtClean="0"/>
              <a:t>order after paying the Fee at the allotted </a:t>
            </a:r>
            <a:r>
              <a:rPr lang="en-US" dirty="0" smtClean="0"/>
              <a:t>polytechnic. </a:t>
            </a:r>
          </a:p>
          <a:p>
            <a:r>
              <a:rPr lang="en-US" sz="2400" b="1" dirty="0" smtClean="0">
                <a:solidFill>
                  <a:schemeClr val="tx2"/>
                </a:solidFill>
              </a:rPr>
              <a:t> </a:t>
            </a:r>
            <a:r>
              <a:rPr lang="en-US" sz="2400" b="1" dirty="0" smtClean="0">
                <a:solidFill>
                  <a:srgbClr val="C00000"/>
                </a:solidFill>
              </a:rPr>
              <a:t>If the </a:t>
            </a:r>
            <a:r>
              <a:rPr lang="en-US" sz="2400" b="1" dirty="0" smtClean="0">
                <a:solidFill>
                  <a:srgbClr val="C00000"/>
                </a:solidFill>
              </a:rPr>
              <a:t>Candidates  </a:t>
            </a:r>
            <a:r>
              <a:rPr lang="en-US" sz="2400" b="1" dirty="0" smtClean="0">
                <a:solidFill>
                  <a:srgbClr val="C00000"/>
                </a:solidFill>
              </a:rPr>
              <a:t>does not Pay the fees on or before </a:t>
            </a:r>
            <a:r>
              <a:rPr lang="en-US" sz="2400" b="1" u="sng" dirty="0" smtClean="0">
                <a:solidFill>
                  <a:srgbClr val="C00000"/>
                </a:solidFill>
              </a:rPr>
              <a:t>29</a:t>
            </a:r>
            <a:r>
              <a:rPr lang="en-US" sz="2400" b="1" u="sng" baseline="30000" dirty="0" smtClean="0">
                <a:solidFill>
                  <a:srgbClr val="C00000"/>
                </a:solidFill>
              </a:rPr>
              <a:t>th </a:t>
            </a:r>
            <a:r>
              <a:rPr lang="en-US" sz="2400" b="1" u="sng" dirty="0" smtClean="0">
                <a:solidFill>
                  <a:srgbClr val="C00000"/>
                </a:solidFill>
              </a:rPr>
              <a:t>June 2015 , </a:t>
            </a:r>
            <a:r>
              <a:rPr lang="en-US" sz="2400" b="1" dirty="0" smtClean="0">
                <a:solidFill>
                  <a:srgbClr val="C00000"/>
                </a:solidFill>
              </a:rPr>
              <a:t>then the seat </a:t>
            </a:r>
            <a:r>
              <a:rPr lang="en-US" sz="2400" b="1" dirty="0" smtClean="0">
                <a:solidFill>
                  <a:srgbClr val="C00000"/>
                </a:solidFill>
              </a:rPr>
              <a:t>allotted in round - </a:t>
            </a:r>
            <a:r>
              <a:rPr lang="en-US" sz="2400" b="1" dirty="0" smtClean="0">
                <a:solidFill>
                  <a:srgbClr val="C00000"/>
                </a:solidFill>
                <a:latin typeface="+mj-lt"/>
              </a:rPr>
              <a:t>1</a:t>
            </a:r>
            <a:r>
              <a:rPr lang="en-US" sz="2400" b="1" dirty="0" smtClean="0">
                <a:solidFill>
                  <a:srgbClr val="C00000"/>
                </a:solidFill>
              </a:rPr>
              <a:t> </a:t>
            </a:r>
            <a:r>
              <a:rPr lang="en-US" sz="2400" b="1" dirty="0" smtClean="0">
                <a:solidFill>
                  <a:srgbClr val="C00000"/>
                </a:solidFill>
              </a:rPr>
              <a:t>to the candidate will be cancelled </a:t>
            </a:r>
            <a:r>
              <a:rPr lang="en-US" sz="2000" b="1" u="sng" dirty="0" smtClean="0"/>
              <a:t>.</a:t>
            </a:r>
            <a:endParaRPr lang="en-US" dirty="0" smtClean="0"/>
          </a:p>
          <a:p>
            <a:pPr>
              <a:buNone/>
            </a:pPr>
            <a:endParaRPr lang="en-US" dirty="0"/>
          </a:p>
        </p:txBody>
      </p:sp>
      <p:sp>
        <p:nvSpPr>
          <p:cNvPr id="4" name="Date Placeholder 3"/>
          <p:cNvSpPr>
            <a:spLocks noGrp="1"/>
          </p:cNvSpPr>
          <p:nvPr>
            <p:ph type="dt" sz="half" idx="10"/>
          </p:nvPr>
        </p:nvSpPr>
        <p:spPr/>
        <p:txBody>
          <a:bodyPr/>
          <a:lstStyle/>
          <a:p>
            <a:fld id="{0BBC7526-62AC-49A3-9ED9-1A45D2E57FF6}" type="datetime1">
              <a:rPr lang="en-US" smtClean="0"/>
              <a:pPr/>
              <a:t>6/21/2015</a:t>
            </a:fld>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normAutofit/>
          </a:bodyPr>
          <a:lstStyle/>
          <a:p>
            <a:r>
              <a:rPr lang="en-US" sz="4000" dirty="0" smtClean="0"/>
              <a:t>SECOND SESSION OF ALLOTMENT</a:t>
            </a:r>
            <a:endParaRPr lang="en-US" sz="40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Second Round Seat – Matrix will be Announced    </a:t>
            </a:r>
            <a:r>
              <a:rPr lang="en-US" dirty="0" smtClean="0"/>
              <a:t>on 1</a:t>
            </a:r>
            <a:r>
              <a:rPr lang="en-US" baseline="30000" dirty="0" smtClean="0"/>
              <a:t>st</a:t>
            </a:r>
            <a:r>
              <a:rPr lang="en-US" dirty="0" smtClean="0"/>
              <a:t> </a:t>
            </a:r>
            <a:r>
              <a:rPr lang="en-US" dirty="0" err="1" smtClean="0"/>
              <a:t>july</a:t>
            </a:r>
            <a:r>
              <a:rPr lang="en-US" dirty="0" smtClean="0"/>
              <a:t> 2015</a:t>
            </a:r>
            <a:endParaRPr lang="en-US" dirty="0" smtClean="0"/>
          </a:p>
          <a:p>
            <a:r>
              <a:rPr lang="en-US" dirty="0" smtClean="0"/>
              <a:t>The candidates can enter Option Entry from              2</a:t>
            </a:r>
            <a:r>
              <a:rPr lang="en-US" baseline="30000" dirty="0" smtClean="0"/>
              <a:t>nd</a:t>
            </a:r>
            <a:r>
              <a:rPr lang="en-US" dirty="0" smtClean="0"/>
              <a:t> </a:t>
            </a:r>
            <a:r>
              <a:rPr lang="en-US" dirty="0" err="1" smtClean="0"/>
              <a:t>july</a:t>
            </a:r>
            <a:r>
              <a:rPr lang="en-US" dirty="0" smtClean="0"/>
              <a:t> </a:t>
            </a:r>
            <a:r>
              <a:rPr lang="en-US" dirty="0" smtClean="0"/>
              <a:t>2015 to 5</a:t>
            </a:r>
            <a:r>
              <a:rPr lang="en-US" baseline="30000" dirty="0" smtClean="0"/>
              <a:t>th</a:t>
            </a:r>
            <a:r>
              <a:rPr lang="en-US" dirty="0" smtClean="0"/>
              <a:t> </a:t>
            </a:r>
            <a:r>
              <a:rPr lang="en-US" dirty="0" err="1" smtClean="0"/>
              <a:t>july</a:t>
            </a:r>
            <a:r>
              <a:rPr lang="en-US" dirty="0" smtClean="0"/>
              <a:t> 2015 </a:t>
            </a:r>
            <a:endParaRPr lang="en-US" dirty="0" smtClean="0"/>
          </a:p>
          <a:p>
            <a:r>
              <a:rPr lang="en-US" dirty="0" smtClean="0"/>
              <a:t>If the Candidate had chosen choice 2, then the candidate is allowed only to Re-Order the higher priority options only.</a:t>
            </a:r>
          </a:p>
          <a:p>
            <a:r>
              <a:rPr lang="en-US" dirty="0" smtClean="0"/>
              <a:t>If the Candidate had chosen choice </a:t>
            </a:r>
            <a:r>
              <a:rPr lang="en-US" dirty="0" smtClean="0"/>
              <a:t>3, </a:t>
            </a:r>
            <a:r>
              <a:rPr lang="en-US" dirty="0" smtClean="0"/>
              <a:t>then the candidate is allowed </a:t>
            </a:r>
            <a:r>
              <a:rPr lang="en-US" dirty="0" smtClean="0"/>
              <a:t>Re-Order and also to enter fresh options .</a:t>
            </a:r>
            <a:endParaRPr lang="en-US" dirty="0" smtClean="0"/>
          </a:p>
          <a:p>
            <a:endParaRPr lang="en-US" dirty="0" smtClean="0"/>
          </a:p>
          <a:p>
            <a:endParaRPr lang="en-US" dirty="0" smtClean="0"/>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4E75D28E-4642-4E5B-968A-10DC1F14BA29}" type="datetime1">
              <a:rPr lang="en-US" smtClean="0"/>
              <a:pPr/>
              <a:t>6/21/2015</a:t>
            </a:fld>
            <a:endParaRPr lang="en-US" dirty="0"/>
          </a:p>
        </p:txBody>
      </p:sp>
      <p:sp>
        <p:nvSpPr>
          <p:cNvPr id="5" name="Slide Number Placeholder 4"/>
          <p:cNvSpPr>
            <a:spLocks noGrp="1"/>
          </p:cNvSpPr>
          <p:nvPr>
            <p:ph type="sldNum" sz="quarter" idx="12"/>
          </p:nvPr>
        </p:nvSpPr>
        <p:spPr/>
        <p:txBody>
          <a:bodyPr/>
          <a:lstStyle/>
          <a:p>
            <a:fld id="{1F857253-8559-441A-8A65-E48A6499CE5F}"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2</a:t>
            </a:fld>
            <a:endParaRPr lang="en-US"/>
          </a:p>
        </p:txBody>
      </p:sp>
      <p:sp>
        <p:nvSpPr>
          <p:cNvPr id="7" name="Rectangle 6"/>
          <p:cNvSpPr/>
          <p:nvPr/>
        </p:nvSpPr>
        <p:spPr>
          <a:xfrm>
            <a:off x="533400" y="914398"/>
            <a:ext cx="7924800" cy="4801314"/>
          </a:xfrm>
          <a:prstGeom prst="rect">
            <a:avLst/>
          </a:prstGeom>
        </p:spPr>
        <p:txBody>
          <a:bodyPr wrap="square">
            <a:spAutoFit/>
          </a:bodyPr>
          <a:lstStyle/>
          <a:p>
            <a:r>
              <a:rPr lang="en-US" dirty="0" smtClean="0"/>
              <a:t>1) VISIT </a:t>
            </a:r>
            <a:r>
              <a:rPr lang="en-US" b="1" dirty="0" smtClean="0"/>
              <a:t>www.dte.kar.nic.in</a:t>
            </a:r>
            <a:r>
              <a:rPr lang="en-US" dirty="0" smtClean="0"/>
              <a:t> EVERY DAY FOR KNOWING ALLOTMENT PROCESS.</a:t>
            </a:r>
          </a:p>
          <a:p>
            <a:r>
              <a:rPr lang="en-US" dirty="0" smtClean="0"/>
              <a:t>2) All the allotted candidates are informed to do the choice entry from 20th to 22nd June 2015 compulsorily to confirm the seat already allotted or to participate in the second round of allotment. </a:t>
            </a:r>
          </a:p>
          <a:p>
            <a:r>
              <a:rPr lang="en-US" dirty="0" smtClean="0"/>
              <a:t>3) While making choice entry, candidates has to enter the OTP (One Time Password) they receive to their registered mobile from DM-KEAKAR for confirming your choices compulsorily.  If you are unable to get the OTP for any reason, you are allowed to update the mobile details in the candidate portal.</a:t>
            </a:r>
          </a:p>
          <a:p>
            <a:r>
              <a:rPr lang="en-US" dirty="0" smtClean="0"/>
              <a:t>4) From 23rd to 29th June 2015, those who have entered choice 1 and choice 2 are informed to report to the allotted college and pay the prescribed fees and obtain admission order/fee payment order. Who have confirmed his/her seat allotment by entering choice-1 they have to report to the allotted college on before 29th June 2015 otherwise the seat will be cancelled with all the original documents and 1 Xerox copy.</a:t>
            </a:r>
          </a:p>
          <a:p>
            <a:r>
              <a:rPr lang="en-US" dirty="0" smtClean="0"/>
              <a:t>5) Students who have entered choice-2, he may re-order his/her options already entered in the second round.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3</a:t>
            </a:fld>
            <a:endParaRPr lang="en-US"/>
          </a:p>
        </p:txBody>
      </p:sp>
      <p:sp>
        <p:nvSpPr>
          <p:cNvPr id="7" name="Rectangle 6"/>
          <p:cNvSpPr/>
          <p:nvPr/>
        </p:nvSpPr>
        <p:spPr>
          <a:xfrm>
            <a:off x="457200" y="914400"/>
            <a:ext cx="8458200" cy="5078313"/>
          </a:xfrm>
          <a:prstGeom prst="rect">
            <a:avLst/>
          </a:prstGeom>
        </p:spPr>
        <p:txBody>
          <a:bodyPr wrap="square">
            <a:spAutoFit/>
          </a:bodyPr>
          <a:lstStyle/>
          <a:p>
            <a:r>
              <a:rPr lang="en-US" dirty="0" smtClean="0"/>
              <a:t>For example: A candidate might have been allotted 6th priority as under</a:t>
            </a:r>
          </a:p>
          <a:p>
            <a:r>
              <a:rPr lang="en-US" dirty="0" smtClean="0"/>
              <a:t>CET_NO	OPTION_CODE	PRIORITY_NO	</a:t>
            </a:r>
          </a:p>
          <a:p>
            <a:r>
              <a:rPr lang="en-US" dirty="0" smtClean="0"/>
              <a:t>100051	E150CE			1	</a:t>
            </a:r>
          </a:p>
          <a:p>
            <a:r>
              <a:rPr lang="en-US" dirty="0" smtClean="0"/>
              <a:t>100051	E185ce			2	</a:t>
            </a:r>
          </a:p>
          <a:p>
            <a:r>
              <a:rPr lang="en-US" dirty="0" smtClean="0"/>
              <a:t>100051	E185CS			3	</a:t>
            </a:r>
          </a:p>
          <a:p>
            <a:r>
              <a:rPr lang="en-US" dirty="0" smtClean="0"/>
              <a:t>100051	E185ME		</a:t>
            </a:r>
            <a:r>
              <a:rPr lang="en-US" dirty="0" smtClean="0"/>
              <a:t>                4</a:t>
            </a:r>
            <a:r>
              <a:rPr lang="en-US" dirty="0" smtClean="0"/>
              <a:t>	</a:t>
            </a:r>
          </a:p>
          <a:p>
            <a:r>
              <a:rPr lang="en-US" dirty="0" smtClean="0"/>
              <a:t>100051	E311EE			5	</a:t>
            </a:r>
          </a:p>
          <a:p>
            <a:r>
              <a:rPr lang="en-US" dirty="0" smtClean="0"/>
              <a:t>100051	E342CE			6 ( currently allotted in the first round)</a:t>
            </a:r>
          </a:p>
          <a:p>
            <a:r>
              <a:rPr lang="en-US" dirty="0" smtClean="0"/>
              <a:t>100051	E342CS			7 </a:t>
            </a:r>
          </a:p>
          <a:p>
            <a:r>
              <a:rPr lang="en-US" dirty="0" smtClean="0"/>
              <a:t>Suppose you have entered choice-2, then you are allowed to re-order the option entries above the priority number 6 only.  You may change in any order like 1 as 3, 5 as 2 and so on vice-versa.</a:t>
            </a:r>
          </a:p>
          <a:p>
            <a:r>
              <a:rPr lang="en-US" dirty="0" smtClean="0"/>
              <a:t>6) Who-ever not got the seat in the first round of allotment, you are allowed to participate in the second round of seat allotment with fresh option entries from 2nd July to 5th July.</a:t>
            </a:r>
          </a:p>
          <a:p>
            <a:r>
              <a:rPr lang="en-US" dirty="0" smtClean="0"/>
              <a:t>7) Already who got the seat and entered choice-3 they are also allowed to participate in the second round of seat allotment with fresh option entries from 2nd July to 5th July.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4</a:t>
            </a:fld>
            <a:endParaRPr lang="en-US"/>
          </a:p>
        </p:txBody>
      </p:sp>
      <p:sp>
        <p:nvSpPr>
          <p:cNvPr id="9" name="Rectangle 2"/>
          <p:cNvSpPr>
            <a:spLocks noGrp="1" noChangeArrowheads="1"/>
          </p:cNvSpPr>
          <p:nvPr>
            <p:ph type="title"/>
          </p:nvPr>
        </p:nvSpPr>
        <p:spPr>
          <a:xfrm>
            <a:off x="457200" y="304800"/>
            <a:ext cx="8229600" cy="1524000"/>
          </a:xfrm>
        </p:spPr>
        <p:txBody>
          <a:bodyPr/>
          <a:lstStyle/>
          <a:p>
            <a:pPr eaLnBrk="1" hangingPunct="1">
              <a:defRPr/>
            </a:pPr>
            <a:r>
              <a:rPr lang="en-US" sz="2800" dirty="0" smtClean="0">
                <a:solidFill>
                  <a:schemeClr val="tx2">
                    <a:lumMod val="50000"/>
                  </a:schemeClr>
                </a:solidFill>
                <a:latin typeface="Times New Roman" pitchFamily="18" charset="0"/>
                <a:cs typeface="Times New Roman" pitchFamily="18" charset="0"/>
              </a:rPr>
              <a:t>URL DETAILS FOR TO REACH WEBSITE OF NON INTERACTIVE DIPLOMA ADMISSION 2015-16</a:t>
            </a:r>
          </a:p>
        </p:txBody>
      </p:sp>
      <p:sp>
        <p:nvSpPr>
          <p:cNvPr id="10" name="Rectangle 3"/>
          <p:cNvSpPr txBox="1">
            <a:spLocks noChangeArrowheads="1"/>
          </p:cNvSpPr>
          <p:nvPr/>
        </p:nvSpPr>
        <p:spPr>
          <a:xfrm>
            <a:off x="457200" y="2319338"/>
            <a:ext cx="8229600" cy="3700462"/>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3600" b="0" i="0" u="none" strike="noStrike" kern="1200" cap="none" spc="0" normalizeH="0" baseline="0" noProof="0" smtClean="0">
                <a:ln>
                  <a:noFill/>
                </a:ln>
                <a:solidFill>
                  <a:srgbClr val="CC3300"/>
                </a:solidFill>
                <a:effectLst/>
                <a:uLnTx/>
                <a:uFillTx/>
                <a:latin typeface="Times New Roman" pitchFamily="18" charset="0"/>
                <a:ea typeface="+mn-ea"/>
                <a:cs typeface="Times New Roman" pitchFamily="18" charset="0"/>
              </a:rPr>
              <a:t>http://164.100.133.129:83/Diploma</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3600" b="0" i="0" u="none" strike="noStrike" kern="1200" cap="none" spc="0" normalizeH="0" baseline="0" noProof="0" smtClean="0">
                <a:ln>
                  <a:noFill/>
                </a:ln>
                <a:solidFill>
                  <a:srgbClr val="CC3300"/>
                </a:solidFill>
                <a:effectLst/>
                <a:uLnTx/>
                <a:uFillTx/>
                <a:latin typeface="Times New Roman" pitchFamily="18" charset="0"/>
                <a:ea typeface="+mn-ea"/>
                <a:cs typeface="Times New Roman" pitchFamily="18" charset="0"/>
              </a:rPr>
              <a:t>http://164.100.133.129:83/index</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dirty="0" smtClean="0"/>
              <a:t>ADMISSION SCHEDULE</a:t>
            </a:r>
            <a:endParaRPr lang="en-US" sz="3600" dirty="0"/>
          </a:p>
        </p:txBody>
      </p:sp>
      <p:sp>
        <p:nvSpPr>
          <p:cNvPr id="3" name="Content Placeholder 2"/>
          <p:cNvSpPr>
            <a:spLocks noGrp="1"/>
          </p:cNvSpPr>
          <p:nvPr>
            <p:ph idx="1"/>
          </p:nvPr>
        </p:nvSpPr>
        <p:spPr>
          <a:xfrm>
            <a:off x="457200" y="1524000"/>
            <a:ext cx="8229600" cy="4800600"/>
          </a:xfrm>
        </p:spPr>
        <p:txBody>
          <a:bodyPr>
            <a:normAutofit/>
          </a:bodyPr>
          <a:lstStyle/>
          <a:p>
            <a:r>
              <a:rPr lang="en-US" sz="2400" dirty="0" smtClean="0"/>
              <a:t>ALLOTMENT RESULT WILL BE PUBLISHED ON </a:t>
            </a:r>
          </a:p>
          <a:p>
            <a:pPr>
              <a:buNone/>
            </a:pPr>
            <a:r>
              <a:rPr lang="en-US" sz="2400" dirty="0" smtClean="0"/>
              <a:t>    </a:t>
            </a:r>
            <a:r>
              <a:rPr lang="en-US" sz="2400" dirty="0" smtClean="0">
                <a:solidFill>
                  <a:srgbClr val="FF0000"/>
                </a:solidFill>
              </a:rPr>
              <a:t>2015, JUNE ,20</a:t>
            </a:r>
            <a:r>
              <a:rPr lang="en-US" sz="2400" baseline="30000" dirty="0" smtClean="0">
                <a:solidFill>
                  <a:srgbClr val="FF0000"/>
                </a:solidFill>
              </a:rPr>
              <a:t>th</a:t>
            </a:r>
            <a:r>
              <a:rPr lang="en-US" sz="2400" dirty="0" smtClean="0">
                <a:solidFill>
                  <a:srgbClr val="FF0000"/>
                </a:solidFill>
              </a:rPr>
              <a:t>  before  7:00 PM</a:t>
            </a:r>
            <a:r>
              <a:rPr lang="en-US" sz="2400" dirty="0" smtClean="0"/>
              <a:t>.</a:t>
            </a:r>
          </a:p>
          <a:p>
            <a:r>
              <a:rPr lang="en-US" sz="2400" dirty="0" smtClean="0"/>
              <a:t>ALLOTMENT STATUS WILL BE SENT TO STUDENTS  THROGH SMS.</a:t>
            </a:r>
          </a:p>
          <a:p>
            <a:r>
              <a:rPr lang="en-US" sz="2400" dirty="0" smtClean="0"/>
              <a:t>DATES FOR THE CANDIDATES </a:t>
            </a:r>
            <a:r>
              <a:rPr lang="en-US" sz="2400" dirty="0" smtClean="0"/>
              <a:t>TO</a:t>
            </a:r>
          </a:p>
          <a:p>
            <a:r>
              <a:rPr lang="en-US" sz="2200" dirty="0" smtClean="0"/>
              <a:t>T</a:t>
            </a:r>
            <a:r>
              <a:rPr lang="en-US" dirty="0" smtClean="0"/>
              <a:t>o </a:t>
            </a:r>
            <a:r>
              <a:rPr lang="en-US" sz="2000" dirty="0" smtClean="0"/>
              <a:t>ENTER THEIR CHOICE ENTRY TO CONFIRM THE SEATS ALLOTTED TO THEM </a:t>
            </a:r>
            <a:r>
              <a:rPr lang="en-US" sz="2000" dirty="0" smtClean="0"/>
              <a:t>IS </a:t>
            </a:r>
            <a:r>
              <a:rPr lang="en-US" sz="2000" dirty="0" smtClean="0">
                <a:solidFill>
                  <a:srgbClr val="C00000"/>
                </a:solidFill>
              </a:rPr>
              <a:t>FROM  2015, June 21</a:t>
            </a:r>
            <a:r>
              <a:rPr lang="en-US" sz="2000" baseline="30000" dirty="0" smtClean="0">
                <a:solidFill>
                  <a:srgbClr val="C00000"/>
                </a:solidFill>
              </a:rPr>
              <a:t>st</a:t>
            </a:r>
            <a:r>
              <a:rPr lang="en-US" sz="2000" dirty="0" smtClean="0">
                <a:solidFill>
                  <a:srgbClr val="C00000"/>
                </a:solidFill>
              </a:rPr>
              <a:t>   To   2015, June </a:t>
            </a:r>
            <a:r>
              <a:rPr lang="en-US" sz="2000" dirty="0" smtClean="0">
                <a:solidFill>
                  <a:srgbClr val="C00000"/>
                </a:solidFill>
              </a:rPr>
              <a:t>22</a:t>
            </a:r>
            <a:r>
              <a:rPr lang="en-US" sz="2000" baseline="30000" dirty="0" smtClean="0">
                <a:solidFill>
                  <a:srgbClr val="C00000"/>
                </a:solidFill>
              </a:rPr>
              <a:t>nd</a:t>
            </a:r>
          </a:p>
          <a:p>
            <a:r>
              <a:rPr lang="en-US" dirty="0" smtClean="0"/>
              <a:t> </a:t>
            </a:r>
            <a:r>
              <a:rPr lang="en-US" sz="2200" dirty="0" smtClean="0"/>
              <a:t>To </a:t>
            </a:r>
            <a:r>
              <a:rPr lang="en-US" sz="2200" dirty="0" smtClean="0"/>
              <a:t>Pay Fees </a:t>
            </a:r>
            <a:r>
              <a:rPr lang="en-US" sz="2200" dirty="0" smtClean="0">
                <a:solidFill>
                  <a:srgbClr val="C00000"/>
                </a:solidFill>
              </a:rPr>
              <a:t>FROM  2015, June </a:t>
            </a:r>
            <a:r>
              <a:rPr lang="en-US" sz="2200" dirty="0" smtClean="0">
                <a:solidFill>
                  <a:srgbClr val="C00000"/>
                </a:solidFill>
              </a:rPr>
              <a:t>23</a:t>
            </a:r>
            <a:r>
              <a:rPr lang="en-US" sz="2200" baseline="30000" dirty="0" smtClean="0">
                <a:solidFill>
                  <a:srgbClr val="C00000"/>
                </a:solidFill>
              </a:rPr>
              <a:t>rd</a:t>
            </a:r>
            <a:r>
              <a:rPr lang="en-US" sz="2200" dirty="0" smtClean="0">
                <a:solidFill>
                  <a:srgbClr val="C00000"/>
                </a:solidFill>
              </a:rPr>
              <a:t>   </a:t>
            </a:r>
            <a:r>
              <a:rPr lang="en-US" sz="2200" dirty="0" smtClean="0">
                <a:solidFill>
                  <a:srgbClr val="C00000"/>
                </a:solidFill>
              </a:rPr>
              <a:t>To   2015, June </a:t>
            </a:r>
            <a:r>
              <a:rPr lang="en-US" sz="2200" dirty="0" smtClean="0">
                <a:solidFill>
                  <a:srgbClr val="C00000"/>
                </a:solidFill>
              </a:rPr>
              <a:t>29</a:t>
            </a:r>
            <a:r>
              <a:rPr lang="en-US" sz="2200" baseline="30000" dirty="0" smtClean="0">
                <a:solidFill>
                  <a:srgbClr val="C00000"/>
                </a:solidFill>
              </a:rPr>
              <a:t>th</a:t>
            </a:r>
          </a:p>
          <a:p>
            <a:r>
              <a:rPr lang="en-US" sz="2000" dirty="0" smtClean="0"/>
              <a:t> Option </a:t>
            </a:r>
            <a:r>
              <a:rPr lang="en-US" sz="2000" dirty="0" err="1" smtClean="0"/>
              <a:t>Entery</a:t>
            </a:r>
            <a:r>
              <a:rPr lang="en-US" sz="2000" dirty="0" smtClean="0"/>
              <a:t>  </a:t>
            </a:r>
            <a:r>
              <a:rPr lang="en-US" sz="2000" dirty="0" smtClean="0">
                <a:solidFill>
                  <a:srgbClr val="C00000"/>
                </a:solidFill>
              </a:rPr>
              <a:t>FROM  </a:t>
            </a:r>
            <a:r>
              <a:rPr lang="en-US" sz="2000" dirty="0" smtClean="0">
                <a:solidFill>
                  <a:srgbClr val="C00000"/>
                </a:solidFill>
              </a:rPr>
              <a:t>2015, </a:t>
            </a:r>
            <a:r>
              <a:rPr lang="en-US" sz="2000" dirty="0" smtClean="0">
                <a:solidFill>
                  <a:srgbClr val="C00000"/>
                </a:solidFill>
              </a:rPr>
              <a:t>July 2</a:t>
            </a:r>
            <a:r>
              <a:rPr lang="en-US" sz="2000" baseline="30000" dirty="0" smtClean="0">
                <a:solidFill>
                  <a:srgbClr val="C00000"/>
                </a:solidFill>
              </a:rPr>
              <a:t>nd</a:t>
            </a:r>
            <a:r>
              <a:rPr lang="en-US" sz="2000" dirty="0" smtClean="0">
                <a:solidFill>
                  <a:srgbClr val="C00000"/>
                </a:solidFill>
              </a:rPr>
              <a:t>   </a:t>
            </a:r>
            <a:r>
              <a:rPr lang="en-US" sz="2000" dirty="0" smtClean="0">
                <a:solidFill>
                  <a:srgbClr val="C00000"/>
                </a:solidFill>
              </a:rPr>
              <a:t>To   2015, </a:t>
            </a:r>
            <a:r>
              <a:rPr lang="en-US" sz="2000" dirty="0" smtClean="0">
                <a:solidFill>
                  <a:srgbClr val="C00000"/>
                </a:solidFill>
              </a:rPr>
              <a:t>July 5</a:t>
            </a:r>
            <a:r>
              <a:rPr lang="en-US" sz="2000" baseline="30000" dirty="0" smtClean="0">
                <a:solidFill>
                  <a:srgbClr val="C00000"/>
                </a:solidFill>
              </a:rPr>
              <a:t>th</a:t>
            </a:r>
          </a:p>
          <a:p>
            <a:r>
              <a:rPr lang="en-US" sz="2000" dirty="0" smtClean="0"/>
              <a:t> </a:t>
            </a:r>
            <a:r>
              <a:rPr lang="en-US" sz="2000" dirty="0" smtClean="0"/>
              <a:t>2</a:t>
            </a:r>
            <a:r>
              <a:rPr lang="en-US" sz="2000" baseline="30000" dirty="0" smtClean="0"/>
              <a:t>nd</a:t>
            </a:r>
            <a:r>
              <a:rPr lang="en-US" sz="2000" dirty="0" smtClean="0"/>
              <a:t> Round </a:t>
            </a:r>
            <a:r>
              <a:rPr lang="en-US" sz="2000" dirty="0" err="1" smtClean="0"/>
              <a:t>Allottement</a:t>
            </a:r>
            <a:r>
              <a:rPr lang="en-US" sz="2000" dirty="0" smtClean="0">
                <a:solidFill>
                  <a:srgbClr val="C00000"/>
                </a:solidFill>
              </a:rPr>
              <a:t>  2015</a:t>
            </a:r>
            <a:r>
              <a:rPr lang="en-US" sz="2000" dirty="0" smtClean="0">
                <a:solidFill>
                  <a:srgbClr val="C00000"/>
                </a:solidFill>
              </a:rPr>
              <a:t>, July </a:t>
            </a:r>
            <a:r>
              <a:rPr lang="en-US" sz="2000" dirty="0" smtClean="0">
                <a:solidFill>
                  <a:srgbClr val="C00000"/>
                </a:solidFill>
              </a:rPr>
              <a:t>7</a:t>
            </a:r>
            <a:r>
              <a:rPr lang="en-US" sz="2000" baseline="30000" dirty="0" smtClean="0">
                <a:solidFill>
                  <a:srgbClr val="C00000"/>
                </a:solidFill>
              </a:rPr>
              <a:t>th</a:t>
            </a:r>
          </a:p>
          <a:p>
            <a:r>
              <a:rPr lang="en-US" sz="2000" dirty="0" smtClean="0"/>
              <a:t>2</a:t>
            </a:r>
            <a:r>
              <a:rPr lang="en-US" sz="2000" baseline="30000" dirty="0" smtClean="0"/>
              <a:t>nd</a:t>
            </a:r>
            <a:r>
              <a:rPr lang="en-US" sz="2000" dirty="0" smtClean="0"/>
              <a:t> Round </a:t>
            </a:r>
            <a:r>
              <a:rPr lang="en-US" sz="2000" dirty="0" smtClean="0"/>
              <a:t>Admission</a:t>
            </a:r>
            <a:r>
              <a:rPr lang="en-US" sz="2000" dirty="0" smtClean="0">
                <a:solidFill>
                  <a:srgbClr val="C00000"/>
                </a:solidFill>
              </a:rPr>
              <a:t>  From </a:t>
            </a:r>
            <a:r>
              <a:rPr lang="en-US" sz="2000" dirty="0" smtClean="0">
                <a:solidFill>
                  <a:srgbClr val="C00000"/>
                </a:solidFill>
              </a:rPr>
              <a:t>2015, July </a:t>
            </a:r>
            <a:r>
              <a:rPr lang="en-US" sz="2000" dirty="0" smtClean="0">
                <a:solidFill>
                  <a:srgbClr val="C00000"/>
                </a:solidFill>
              </a:rPr>
              <a:t>8</a:t>
            </a:r>
            <a:r>
              <a:rPr lang="en-US" sz="2000" baseline="30000" dirty="0" smtClean="0">
                <a:solidFill>
                  <a:srgbClr val="C00000"/>
                </a:solidFill>
              </a:rPr>
              <a:t>th </a:t>
            </a:r>
            <a:r>
              <a:rPr lang="en-US" sz="2000" dirty="0" smtClean="0">
                <a:solidFill>
                  <a:srgbClr val="C00000"/>
                </a:solidFill>
              </a:rPr>
              <a:t>To   2015, </a:t>
            </a:r>
            <a:r>
              <a:rPr lang="en-US" sz="2000" dirty="0" smtClean="0">
                <a:solidFill>
                  <a:srgbClr val="C00000"/>
                </a:solidFill>
              </a:rPr>
              <a:t>July 11</a:t>
            </a:r>
            <a:r>
              <a:rPr lang="en-US" sz="2000" baseline="30000" dirty="0" smtClean="0">
                <a:solidFill>
                  <a:srgbClr val="C00000"/>
                </a:solidFill>
              </a:rPr>
              <a:t>th</a:t>
            </a:r>
            <a:endParaRPr lang="en-US" sz="2000" baseline="30000" dirty="0" smtClean="0">
              <a:solidFill>
                <a:srgbClr val="C00000"/>
              </a:solidFill>
            </a:endParaRPr>
          </a:p>
          <a:p>
            <a:endParaRPr lang="en-US" sz="2000" baseline="30000" dirty="0" smtClean="0">
              <a:solidFill>
                <a:srgbClr val="C00000"/>
              </a:solidFill>
            </a:endParaRPr>
          </a:p>
        </p:txBody>
      </p:sp>
      <p:sp>
        <p:nvSpPr>
          <p:cNvPr id="4" name="Date Placeholder 3"/>
          <p:cNvSpPr>
            <a:spLocks noGrp="1"/>
          </p:cNvSpPr>
          <p:nvPr>
            <p:ph type="dt" sz="half" idx="10"/>
          </p:nvPr>
        </p:nvSpPr>
        <p:spPr/>
        <p:txBody>
          <a:bodyPr/>
          <a:lstStyle/>
          <a:p>
            <a:fld id="{E616980F-13E6-4271-AF35-31524F38B1F4}" type="datetime1">
              <a:rPr lang="en-US" smtClean="0"/>
              <a:pPr/>
              <a:t>6/21/2015</a:t>
            </a:fld>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ENTRY</a:t>
            </a:r>
            <a:endParaRPr lang="en-US" dirty="0"/>
          </a:p>
        </p:txBody>
      </p:sp>
      <p:sp>
        <p:nvSpPr>
          <p:cNvPr id="3" name="Content Placeholder 2"/>
          <p:cNvSpPr>
            <a:spLocks noGrp="1"/>
          </p:cNvSpPr>
          <p:nvPr>
            <p:ph idx="1"/>
          </p:nvPr>
        </p:nvSpPr>
        <p:spPr>
          <a:xfrm>
            <a:off x="152400" y="1981200"/>
            <a:ext cx="8839200" cy="4389120"/>
          </a:xfrm>
        </p:spPr>
        <p:txBody>
          <a:bodyPr>
            <a:normAutofit/>
          </a:bodyPr>
          <a:lstStyle/>
          <a:p>
            <a:r>
              <a:rPr lang="en-US" sz="2400" dirty="0" smtClean="0"/>
              <a:t>FROM </a:t>
            </a:r>
            <a:r>
              <a:rPr lang="en-US" sz="2400" u="sng" dirty="0" smtClean="0">
                <a:solidFill>
                  <a:srgbClr val="FF0000"/>
                </a:solidFill>
              </a:rPr>
              <a:t>21</a:t>
            </a:r>
            <a:r>
              <a:rPr lang="en-US" sz="2400" u="sng" baseline="30000" dirty="0" smtClean="0">
                <a:solidFill>
                  <a:srgbClr val="FF0000"/>
                </a:solidFill>
              </a:rPr>
              <a:t>st</a:t>
            </a:r>
            <a:r>
              <a:rPr lang="en-US" sz="2400" u="sng" dirty="0" smtClean="0">
                <a:solidFill>
                  <a:srgbClr val="FF0000"/>
                </a:solidFill>
              </a:rPr>
              <a:t> JUNE 2015 to 22</a:t>
            </a:r>
            <a:r>
              <a:rPr lang="en-US" sz="2400" u="sng" baseline="30000" dirty="0" smtClean="0">
                <a:solidFill>
                  <a:srgbClr val="FF0000"/>
                </a:solidFill>
              </a:rPr>
              <a:t>nd</a:t>
            </a:r>
            <a:r>
              <a:rPr lang="en-US" sz="2400" u="sng" dirty="0" smtClean="0">
                <a:solidFill>
                  <a:srgbClr val="FF0000"/>
                </a:solidFill>
              </a:rPr>
              <a:t> JUNE 2015  </a:t>
            </a:r>
            <a:r>
              <a:rPr lang="en-US" sz="2400" u="sng" dirty="0" smtClean="0"/>
              <a:t> </a:t>
            </a:r>
            <a:r>
              <a:rPr lang="en-US" sz="2400" dirty="0" smtClean="0"/>
              <a:t>CANDIDATES ARE  ALLOWED TO CONFIRM THEIR ALLOTTED SEATS BY LOGGING IN TO THEIR CANDIDATE PORTAL BY USING THEIR SECRET KEY AND PASWORD.</a:t>
            </a:r>
            <a:r>
              <a:rPr lang="en-US" sz="2400" dirty="0" smtClean="0">
                <a:solidFill>
                  <a:srgbClr val="FF0000"/>
                </a:solidFill>
              </a:rPr>
              <a:t> </a:t>
            </a:r>
            <a:r>
              <a:rPr lang="en-US" sz="2400" dirty="0" smtClean="0"/>
              <a:t>CANDIDATES CAN ALSO CONFIRM THEIR ALLOTTED SEATS FROM ANY OF OUR 125 HELPLINE CENTERS.</a:t>
            </a:r>
          </a:p>
          <a:p>
            <a:r>
              <a:rPr lang="en-US" sz="2400" dirty="0" smtClean="0">
                <a:solidFill>
                  <a:srgbClr val="C00000"/>
                </a:solidFill>
              </a:rPr>
              <a:t>NOTE: </a:t>
            </a:r>
          </a:p>
          <a:p>
            <a:pPr>
              <a:buNone/>
            </a:pPr>
            <a:r>
              <a:rPr lang="en-US" sz="2400" dirty="0" smtClean="0">
                <a:solidFill>
                  <a:srgbClr val="C00000"/>
                </a:solidFill>
              </a:rPr>
              <a:t>                THE CANDIDATES SHOULD CONFIRM THEIR ALLTTED SEATS </a:t>
            </a:r>
            <a:r>
              <a:rPr lang="en-US" sz="2400" u="sng" dirty="0" smtClean="0">
                <a:solidFill>
                  <a:srgbClr val="7030A0"/>
                </a:solidFill>
              </a:rPr>
              <a:t>ON OR BEFORE 22</a:t>
            </a:r>
            <a:r>
              <a:rPr lang="en-US" sz="2400" u="sng" baseline="30000" dirty="0" smtClean="0">
                <a:solidFill>
                  <a:srgbClr val="7030A0"/>
                </a:solidFill>
              </a:rPr>
              <a:t>nd</a:t>
            </a:r>
            <a:r>
              <a:rPr lang="en-US" sz="2400" u="sng" dirty="0" smtClean="0">
                <a:solidFill>
                  <a:srgbClr val="7030A0"/>
                </a:solidFill>
              </a:rPr>
              <a:t> JUNE 2015 </a:t>
            </a:r>
            <a:r>
              <a:rPr lang="en-US" sz="2400" u="sng" dirty="0" smtClean="0">
                <a:solidFill>
                  <a:srgbClr val="C00000"/>
                </a:solidFill>
              </a:rPr>
              <a:t>COMPULSORILY</a:t>
            </a:r>
            <a:r>
              <a:rPr lang="en-US" sz="2400" dirty="0" smtClean="0">
                <a:solidFill>
                  <a:srgbClr val="C00000"/>
                </a:solidFill>
              </a:rPr>
              <a:t>, OTHER WISE  ALLOTTED SEAT  TO THE CANDIDATE WILL  DEEMED TO  BE CANCELLED.</a:t>
            </a:r>
            <a:endParaRPr lang="en-US" sz="2400" dirty="0">
              <a:solidFill>
                <a:srgbClr val="C00000"/>
              </a:solidFill>
            </a:endParaRPr>
          </a:p>
        </p:txBody>
      </p:sp>
      <p:sp>
        <p:nvSpPr>
          <p:cNvPr id="4" name="Date Placeholder 3"/>
          <p:cNvSpPr>
            <a:spLocks noGrp="1"/>
          </p:cNvSpPr>
          <p:nvPr>
            <p:ph type="dt" sz="half" idx="10"/>
          </p:nvPr>
        </p:nvSpPr>
        <p:spPr/>
        <p:txBody>
          <a:bodyPr/>
          <a:lstStyle/>
          <a:p>
            <a:fld id="{6AE4ABC2-BF60-474D-857B-5DB8FC97B296}" type="datetime1">
              <a:rPr lang="en-US" smtClean="0"/>
              <a:pPr/>
              <a:t>6/21/2015</a:t>
            </a:fld>
            <a:endParaRPr lang="en-US"/>
          </a:p>
        </p:txBody>
      </p:sp>
      <p:sp>
        <p:nvSpPr>
          <p:cNvPr id="5" name="Slide Number Placeholder 4"/>
          <p:cNvSpPr>
            <a:spLocks noGrp="1"/>
          </p:cNvSpPr>
          <p:nvPr>
            <p:ph type="sldNum" sz="quarter" idx="12"/>
          </p:nvPr>
        </p:nvSpPr>
        <p:spPr/>
        <p:txBody>
          <a:bodyPr/>
          <a:lstStyle/>
          <a:p>
            <a:fld id="{1F857253-8559-441A-8A65-E48A6499CE5F}"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DEPT OF TECHNICAL EDUCATION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CHOICE ENTRY TYPES </a:t>
            </a:r>
            <a:endParaRPr lang="en-US" sz="28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457200" y="1936928"/>
            <a:ext cx="8229600" cy="4385907"/>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64F3062D-387C-404A-9D10-3AAC506D2B2A}" type="datetime1">
              <a:rPr lang="en-US" smtClean="0"/>
              <a:pPr/>
              <a:t>6/21/2015</a:t>
            </a:fld>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DEPT OF TECHNICAL EDUCATION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dirty="0" smtClean="0"/>
              <a:t>DEPT OF TECHNICAL EDUCATION</a:t>
            </a:r>
            <a:endParaRPr lang="en-US" dirty="0"/>
          </a:p>
        </p:txBody>
      </p:sp>
      <p:sp>
        <p:nvSpPr>
          <p:cNvPr id="6" name="Slide Number Placeholder 5"/>
          <p:cNvSpPr>
            <a:spLocks noGrp="1"/>
          </p:cNvSpPr>
          <p:nvPr>
            <p:ph type="sldNum" sz="quarter" idx="12"/>
          </p:nvPr>
        </p:nvSpPr>
        <p:spPr/>
        <p:txBody>
          <a:bodyPr/>
          <a:lstStyle/>
          <a:p>
            <a:fld id="{1F857253-8559-441A-8A65-E48A6499CE5F}" type="slidenum">
              <a:rPr lang="en-US" smtClean="0"/>
              <a:pPr/>
              <a:t>8</a:t>
            </a:fld>
            <a:endParaRPr lang="en-US"/>
          </a:p>
        </p:txBody>
      </p:sp>
      <p:sp>
        <p:nvSpPr>
          <p:cNvPr id="9" name="Title 1"/>
          <p:cNvSpPr txBox="1">
            <a:spLocks/>
          </p:cNvSpPr>
          <p:nvPr/>
        </p:nvSpPr>
        <p:spPr>
          <a:xfrm>
            <a:off x="1066800" y="3352800"/>
            <a:ext cx="7239000" cy="2209800"/>
          </a:xfrm>
          <a:prstGeom prst="rect">
            <a:avLst/>
          </a:prstGeom>
        </p:spPr>
        <p:txBody>
          <a:bodyPr vert="horz" lIns="0" rIns="0" bIns="0" anchor="b">
            <a:noAutofit/>
          </a:bodyPr>
          <a:lstStyle/>
          <a:p>
            <a:pPr lvl="0">
              <a:spcBef>
                <a:spcPct val="0"/>
              </a:spcBef>
            </a:pPr>
            <a:r>
              <a:rPr kumimoji="0" lang="en-US" sz="2200" b="1" i="0" u="none" strike="noStrike" kern="1200" cap="none" spc="0" normalizeH="0" baseline="0" noProof="0" dirty="0" smtClean="0">
                <a:ln>
                  <a:noFill/>
                </a:ln>
                <a:solidFill>
                  <a:srgbClr val="C00000"/>
                </a:solidFill>
                <a:effectLst/>
                <a:uLnTx/>
                <a:uFillTx/>
                <a:latin typeface="+mj-lt"/>
                <a:ea typeface="+mj-ea"/>
                <a:cs typeface="+mj-cs"/>
              </a:rPr>
              <a:t> </a:t>
            </a:r>
            <a:br>
              <a:rPr kumimoji="0" lang="en-US" sz="2200" b="1" i="0" u="none" strike="noStrike" kern="1200" cap="none" spc="0" normalizeH="0" baseline="0" noProof="0" dirty="0" smtClean="0">
                <a:ln>
                  <a:noFill/>
                </a:ln>
                <a:solidFill>
                  <a:srgbClr val="C00000"/>
                </a:solidFill>
                <a:effectLst/>
                <a:uLnTx/>
                <a:uFillTx/>
                <a:latin typeface="+mj-lt"/>
                <a:ea typeface="+mj-ea"/>
                <a:cs typeface="+mj-cs"/>
              </a:rPr>
            </a:br>
            <a:r>
              <a:rPr kumimoji="0" lang="en-US" sz="22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2800" b="1" i="0" u="none" strike="noStrike" kern="1200" cap="none" spc="0" normalizeH="0" baseline="0" noProof="0" dirty="0" smtClean="0">
                <a:ln>
                  <a:noFill/>
                </a:ln>
                <a:effectLst/>
                <a:uLnTx/>
                <a:uFillTx/>
                <a:latin typeface="+mj-lt"/>
                <a:ea typeface="+mj-ea"/>
                <a:cs typeface="+mj-cs"/>
              </a:rPr>
              <a:t>Then the Candidate is satisfied with allotted seat and willing to join by</a:t>
            </a:r>
            <a:r>
              <a:rPr kumimoji="0" lang="en-US" sz="2800" b="1" i="0" u="none" strike="noStrike" kern="1200" cap="none" spc="0" normalizeH="0" noProof="0" dirty="0" smtClean="0">
                <a:ln>
                  <a:noFill/>
                </a:ln>
                <a:effectLst/>
                <a:uLnTx/>
                <a:uFillTx/>
                <a:latin typeface="+mj-lt"/>
                <a:ea typeface="+mj-ea"/>
                <a:cs typeface="+mj-cs"/>
              </a:rPr>
              <a:t> paying the prescribed fee in the allotted Polytechnic on or before </a:t>
            </a:r>
            <a:r>
              <a:rPr lang="en-US" sz="2800" b="1" u="sng" dirty="0" smtClean="0">
                <a:solidFill>
                  <a:srgbClr val="C00000"/>
                </a:solidFill>
                <a:latin typeface="+mj-lt"/>
              </a:rPr>
              <a:t>29</a:t>
            </a:r>
            <a:r>
              <a:rPr lang="en-US" sz="2800" b="1" u="sng" baseline="30000" dirty="0" smtClean="0">
                <a:solidFill>
                  <a:srgbClr val="C00000"/>
                </a:solidFill>
              </a:rPr>
              <a:t>th </a:t>
            </a:r>
            <a:r>
              <a:rPr kumimoji="0" lang="en-US" sz="2800" b="1" i="0" u="sng" strike="noStrike" kern="1200" cap="none" spc="0" normalizeH="0" noProof="0" dirty="0" smtClean="0">
                <a:ln>
                  <a:noFill/>
                </a:ln>
                <a:solidFill>
                  <a:srgbClr val="C00000"/>
                </a:solidFill>
                <a:effectLst/>
                <a:uLnTx/>
                <a:uFillTx/>
                <a:latin typeface="+mj-lt"/>
                <a:ea typeface="+mj-ea"/>
                <a:cs typeface="+mj-cs"/>
              </a:rPr>
              <a:t>June 2015</a:t>
            </a:r>
            <a:r>
              <a:rPr kumimoji="0" lang="en-US" sz="2800" b="1" i="0" u="sng" strike="noStrike" kern="1200" cap="none" spc="0" normalizeH="0" noProof="0" dirty="0" smtClean="0">
                <a:ln>
                  <a:noFill/>
                </a:ln>
                <a:effectLst/>
                <a:uLnTx/>
                <a:uFillTx/>
                <a:latin typeface="+mj-lt"/>
                <a:ea typeface="+mj-ea"/>
                <a:cs typeface="+mj-cs"/>
              </a:rPr>
              <a:t> </a:t>
            </a:r>
            <a:r>
              <a:rPr kumimoji="0" lang="en-US" sz="2800" b="1" i="0" u="none" strike="noStrike" kern="1200" cap="none" spc="0" normalizeH="0" noProof="0" dirty="0" smtClean="0">
                <a:ln>
                  <a:noFill/>
                </a:ln>
                <a:effectLst/>
                <a:uLnTx/>
                <a:uFillTx/>
                <a:latin typeface="+mj-lt"/>
                <a:ea typeface="+mj-ea"/>
                <a:cs typeface="+mj-cs"/>
              </a:rPr>
              <a:t>.</a:t>
            </a:r>
            <a:r>
              <a:rPr kumimoji="0" lang="en-US" sz="2800" b="1" i="0" u="none" strike="noStrike" kern="1200" cap="none" spc="0" normalizeH="0" baseline="0" noProof="0" dirty="0" smtClean="0">
                <a:ln>
                  <a:noFill/>
                </a:ln>
                <a:solidFill>
                  <a:schemeClr val="tx2"/>
                </a:solidFill>
                <a:effectLst/>
                <a:uLnTx/>
                <a:uFillTx/>
                <a:latin typeface="+mj-lt"/>
                <a:ea typeface="+mj-ea"/>
                <a:cs typeface="+mj-cs"/>
              </a:rPr>
              <a:t>   </a:t>
            </a:r>
          </a:p>
          <a:p>
            <a:pPr lvl="0">
              <a:spcBef>
                <a:spcPct val="0"/>
              </a:spcBef>
            </a:pPr>
            <a:r>
              <a:rPr lang="en-US" sz="2800" b="1" dirty="0" smtClean="0">
                <a:solidFill>
                  <a:srgbClr val="C00000"/>
                </a:solidFill>
                <a:latin typeface="+mj-lt"/>
                <a:ea typeface="+mj-ea"/>
                <a:cs typeface="+mj-cs"/>
              </a:rPr>
              <a:t>            If the Candidate does not Pay the fees </a:t>
            </a:r>
            <a:r>
              <a:rPr lang="en-US" sz="2800" b="1" dirty="0" smtClean="0">
                <a:solidFill>
                  <a:srgbClr val="C00000"/>
                </a:solidFill>
              </a:rPr>
              <a:t>on or before </a:t>
            </a:r>
            <a:r>
              <a:rPr lang="en-US" sz="2800" b="1" u="sng" dirty="0" smtClean="0">
                <a:solidFill>
                  <a:srgbClr val="C00000"/>
                </a:solidFill>
              </a:rPr>
              <a:t>29</a:t>
            </a:r>
            <a:r>
              <a:rPr lang="en-US" sz="2800" b="1" u="sng" baseline="30000" dirty="0" smtClean="0">
                <a:solidFill>
                  <a:srgbClr val="C00000"/>
                </a:solidFill>
              </a:rPr>
              <a:t>th </a:t>
            </a:r>
            <a:r>
              <a:rPr lang="en-US" sz="2800" b="1" u="sng" dirty="0" smtClean="0">
                <a:solidFill>
                  <a:srgbClr val="C00000"/>
                </a:solidFill>
              </a:rPr>
              <a:t>June 2015 , </a:t>
            </a:r>
            <a:r>
              <a:rPr lang="en-US" sz="2800" b="1" dirty="0" smtClean="0">
                <a:solidFill>
                  <a:srgbClr val="C00000"/>
                </a:solidFill>
              </a:rPr>
              <a:t>then the seat allotted to the candidate will be cancelled </a:t>
            </a:r>
            <a:r>
              <a:rPr lang="en-US" sz="2800" b="1" u="sng" dirty="0" smtClean="0"/>
              <a:t>.</a:t>
            </a:r>
            <a:endParaRPr kumimoji="0" lang="en-US" sz="2800" b="1" i="0" u="none" strike="noStrike" kern="1200" cap="none" spc="0" normalizeH="0" baseline="0" noProof="0" dirty="0">
              <a:ln>
                <a:noFill/>
              </a:ln>
              <a:effectLst/>
              <a:uLnTx/>
              <a:uFillTx/>
              <a:latin typeface="+mj-lt"/>
              <a:ea typeface="+mj-ea"/>
              <a:cs typeface="+mj-cs"/>
            </a:endParaRPr>
          </a:p>
        </p:txBody>
      </p:sp>
      <p:sp>
        <p:nvSpPr>
          <p:cNvPr id="14" name="Title 1"/>
          <p:cNvSpPr txBox="1">
            <a:spLocks/>
          </p:cNvSpPr>
          <p:nvPr/>
        </p:nvSpPr>
        <p:spPr>
          <a:xfrm>
            <a:off x="304800" y="1524000"/>
            <a:ext cx="8229600" cy="838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71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14700" b="1" i="0" u="none" strike="noStrike" kern="1200" cap="none" spc="0" normalizeH="0" baseline="0" noProof="0" dirty="0" smtClean="0">
                <a:ln>
                  <a:noFill/>
                </a:ln>
                <a:solidFill>
                  <a:schemeClr val="tx1">
                    <a:lumMod val="75000"/>
                    <a:lumOff val="25000"/>
                  </a:schemeClr>
                </a:solidFill>
                <a:effectLst/>
                <a:uLnTx/>
                <a:uFillTx/>
                <a:latin typeface="+mj-lt"/>
                <a:ea typeface="+mj-ea"/>
                <a:cs typeface="+mj-cs"/>
              </a:rPr>
              <a:t>IF THE CANDIDATE CONFIRM </a:t>
            </a:r>
            <a:r>
              <a:rPr kumimoji="0" lang="en-US" sz="11200" b="1" i="0" u="none" strike="noStrike" kern="1200" cap="none" spc="0" normalizeH="0" baseline="0" noProof="0" dirty="0" smtClean="0">
                <a:ln>
                  <a:noFill/>
                </a:ln>
                <a:solidFill>
                  <a:srgbClr val="C00000"/>
                </a:solidFill>
                <a:effectLst/>
                <a:uLnTx/>
                <a:uFillTx/>
                <a:latin typeface="+mj-lt"/>
                <a:ea typeface="+mj-ea"/>
                <a:cs typeface="+mj-cs"/>
              </a:rPr>
              <a:t>CHOICE  1</a:t>
            </a:r>
            <a:r>
              <a:rPr kumimoji="0" lang="en-US" sz="11200" b="0" i="0" u="none" strike="noStrike" kern="1200" cap="none" spc="0" normalizeH="0" baseline="0" noProof="0" dirty="0" smtClean="0">
                <a:ln>
                  <a:noFill/>
                </a:ln>
                <a:solidFill>
                  <a:srgbClr val="C00000"/>
                </a:solidFill>
                <a:effectLst/>
                <a:uLnTx/>
                <a:uFillTx/>
                <a:latin typeface="+mj-lt"/>
                <a:ea typeface="+mj-ea"/>
                <a:cs typeface="+mj-cs"/>
              </a:rPr>
              <a:t/>
            </a:r>
            <a:br>
              <a:rPr kumimoji="0" lang="en-US" sz="11200" b="0" i="0" u="none" strike="noStrike" kern="1200" cap="none" spc="0" normalizeH="0" baseline="0" noProof="0" dirty="0" smtClean="0">
                <a:ln>
                  <a:noFill/>
                </a:ln>
                <a:solidFill>
                  <a:srgbClr val="C00000"/>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21F048-5732-4C60-8522-C8D7D3772E01}" type="datetime1">
              <a:rPr lang="en-US" smtClean="0"/>
              <a:pPr/>
              <a:t>6/21/2015</a:t>
            </a:fld>
            <a:endParaRPr lang="en-US"/>
          </a:p>
        </p:txBody>
      </p:sp>
      <p:sp>
        <p:nvSpPr>
          <p:cNvPr id="5" name="Footer Placeholder 4"/>
          <p:cNvSpPr>
            <a:spLocks noGrp="1"/>
          </p:cNvSpPr>
          <p:nvPr>
            <p:ph type="ftr" sz="quarter" idx="11"/>
          </p:nvPr>
        </p:nvSpPr>
        <p:spPr/>
        <p:txBody>
          <a:bodyPr/>
          <a:lstStyle/>
          <a:p>
            <a:r>
              <a:rPr lang="en-US" smtClean="0"/>
              <a:t>DEPT OF TECHNICAL EDUCATION</a:t>
            </a:r>
            <a:endParaRPr lang="en-US"/>
          </a:p>
        </p:txBody>
      </p:sp>
      <p:sp>
        <p:nvSpPr>
          <p:cNvPr id="6" name="Slide Number Placeholder 5"/>
          <p:cNvSpPr>
            <a:spLocks noGrp="1"/>
          </p:cNvSpPr>
          <p:nvPr>
            <p:ph type="sldNum" sz="quarter" idx="12"/>
          </p:nvPr>
        </p:nvSpPr>
        <p:spPr/>
        <p:txBody>
          <a:bodyPr/>
          <a:lstStyle/>
          <a:p>
            <a:fld id="{1F857253-8559-441A-8A65-E48A6499CE5F}" type="slidenum">
              <a:rPr lang="en-US" smtClean="0"/>
              <a:pPr/>
              <a:t>9</a:t>
            </a:fld>
            <a:endParaRPr lang="en-US"/>
          </a:p>
        </p:txBody>
      </p:sp>
      <p:sp>
        <p:nvSpPr>
          <p:cNvPr id="7" name="Title 1"/>
          <p:cNvSpPr txBox="1">
            <a:spLocks/>
          </p:cNvSpPr>
          <p:nvPr/>
        </p:nvSpPr>
        <p:spPr>
          <a:xfrm>
            <a:off x="1066800" y="2209800"/>
            <a:ext cx="7239000" cy="3886200"/>
          </a:xfrm>
          <a:prstGeom prst="rect">
            <a:avLst/>
          </a:prstGeom>
        </p:spPr>
        <p:txBody>
          <a:bodyPr vert="horz" lIns="0" rIns="0" bIns="0" anchor="b">
            <a:noAutofit/>
          </a:bodyPr>
          <a:lstStyle/>
          <a:p>
            <a:pPr lvl="0">
              <a:spcBef>
                <a:spcPct val="0"/>
              </a:spcBef>
            </a:pPr>
            <a:r>
              <a:rPr kumimoji="0" lang="en-US" sz="2200" b="1" i="0" u="none" strike="noStrike" kern="1200" cap="none" spc="0" normalizeH="0" baseline="0" noProof="0" dirty="0" smtClean="0">
                <a:ln>
                  <a:noFill/>
                </a:ln>
                <a:solidFill>
                  <a:srgbClr val="C00000"/>
                </a:solidFill>
                <a:effectLst/>
                <a:uLnTx/>
                <a:uFillTx/>
                <a:latin typeface="+mj-lt"/>
                <a:ea typeface="+mj-ea"/>
                <a:cs typeface="+mj-cs"/>
              </a:rPr>
              <a:t> </a:t>
            </a:r>
            <a:br>
              <a:rPr kumimoji="0" lang="en-US" sz="2200" b="1" i="0" u="none" strike="noStrike" kern="1200" cap="none" spc="0" normalizeH="0" baseline="0" noProof="0" dirty="0" smtClean="0">
                <a:ln>
                  <a:noFill/>
                </a:ln>
                <a:solidFill>
                  <a:srgbClr val="C00000"/>
                </a:solidFill>
                <a:effectLst/>
                <a:uLnTx/>
                <a:uFillTx/>
                <a:latin typeface="+mj-lt"/>
                <a:ea typeface="+mj-ea"/>
                <a:cs typeface="+mj-cs"/>
              </a:rPr>
            </a:br>
            <a:r>
              <a:rPr lang="en-US" sz="2200" b="1" dirty="0" smtClean="0"/>
              <a:t> </a:t>
            </a:r>
            <a:r>
              <a:rPr lang="en-US" sz="2800" b="1" dirty="0" smtClean="0"/>
              <a:t>Then the Candidate  is satisfied with allotted seat and willing to participate in the next round for better option by re-altering the option entries of higher priority  by paying the prescribed fee on or before </a:t>
            </a:r>
            <a:r>
              <a:rPr lang="en-US" sz="2800" b="1" u="sng" dirty="0" smtClean="0">
                <a:solidFill>
                  <a:srgbClr val="C00000"/>
                </a:solidFill>
              </a:rPr>
              <a:t>29</a:t>
            </a:r>
            <a:r>
              <a:rPr lang="en-US" sz="2800" b="1" u="sng" baseline="30000" dirty="0" smtClean="0">
                <a:solidFill>
                  <a:srgbClr val="C00000"/>
                </a:solidFill>
              </a:rPr>
              <a:t>th </a:t>
            </a:r>
            <a:r>
              <a:rPr lang="en-US" sz="2800" b="1" u="sng" dirty="0" smtClean="0">
                <a:solidFill>
                  <a:srgbClr val="C00000"/>
                </a:solidFill>
              </a:rPr>
              <a:t>June 2015</a:t>
            </a:r>
            <a:r>
              <a:rPr lang="en-US" sz="2800" b="1" u="sng" dirty="0" smtClean="0"/>
              <a:t> </a:t>
            </a:r>
            <a:r>
              <a:rPr lang="en-US" sz="2800" b="1" dirty="0" smtClean="0"/>
              <a:t>in the allotted Polytechnic.</a:t>
            </a:r>
            <a:r>
              <a:rPr lang="en-US" sz="2800" b="1" dirty="0" smtClean="0">
                <a:solidFill>
                  <a:schemeClr val="tx2"/>
                </a:solidFill>
              </a:rPr>
              <a:t> </a:t>
            </a:r>
            <a:endParaRPr kumimoji="0" lang="en-US" sz="2800" b="1" i="0" u="none" strike="noStrike" kern="1200" cap="none" spc="0" normalizeH="0" baseline="0" noProof="0" dirty="0" smtClean="0">
              <a:ln>
                <a:noFill/>
              </a:ln>
              <a:solidFill>
                <a:schemeClr val="tx2"/>
              </a:solidFill>
              <a:effectLst/>
              <a:uLnTx/>
              <a:uFillTx/>
              <a:latin typeface="+mj-lt"/>
              <a:ea typeface="+mj-ea"/>
              <a:cs typeface="+mj-cs"/>
            </a:endParaRPr>
          </a:p>
          <a:p>
            <a:pPr lvl="0">
              <a:spcBef>
                <a:spcPct val="0"/>
              </a:spcBef>
            </a:pPr>
            <a:r>
              <a:rPr lang="en-US" sz="2800" b="1" dirty="0" smtClean="0">
                <a:solidFill>
                  <a:schemeClr val="tx2"/>
                </a:solidFill>
                <a:latin typeface="+mj-lt"/>
                <a:ea typeface="+mj-ea"/>
                <a:cs typeface="+mj-cs"/>
              </a:rPr>
              <a:t>            </a:t>
            </a:r>
            <a:r>
              <a:rPr lang="en-US" sz="2800" b="1" dirty="0" smtClean="0">
                <a:solidFill>
                  <a:srgbClr val="C00000"/>
                </a:solidFill>
                <a:latin typeface="+mj-lt"/>
                <a:ea typeface="+mj-ea"/>
                <a:cs typeface="+mj-cs"/>
              </a:rPr>
              <a:t>If the Candidate does not Pay the fees </a:t>
            </a:r>
            <a:r>
              <a:rPr lang="en-US" sz="2800" b="1" dirty="0" smtClean="0">
                <a:solidFill>
                  <a:srgbClr val="C00000"/>
                </a:solidFill>
              </a:rPr>
              <a:t>on or before </a:t>
            </a:r>
            <a:r>
              <a:rPr lang="en-US" sz="2800" b="1" u="sng" dirty="0" smtClean="0">
                <a:solidFill>
                  <a:srgbClr val="C00000"/>
                </a:solidFill>
              </a:rPr>
              <a:t>29</a:t>
            </a:r>
            <a:r>
              <a:rPr lang="en-US" sz="2800" b="1" u="sng" baseline="30000" dirty="0" smtClean="0">
                <a:solidFill>
                  <a:srgbClr val="C00000"/>
                </a:solidFill>
              </a:rPr>
              <a:t>th </a:t>
            </a:r>
            <a:r>
              <a:rPr lang="en-US" sz="2800" b="1" u="sng" dirty="0" smtClean="0">
                <a:solidFill>
                  <a:srgbClr val="C00000"/>
                </a:solidFill>
              </a:rPr>
              <a:t>June 2015 , </a:t>
            </a:r>
            <a:r>
              <a:rPr lang="en-US" sz="2800" b="1" dirty="0" smtClean="0">
                <a:solidFill>
                  <a:srgbClr val="C00000"/>
                </a:solidFill>
              </a:rPr>
              <a:t>then the seat allotted to the candidate will be cancelled </a:t>
            </a:r>
            <a:r>
              <a:rPr lang="en-US" sz="2200" b="1" u="sng" dirty="0" smtClean="0"/>
              <a:t>.</a:t>
            </a:r>
            <a:endParaRPr kumimoji="0" lang="en-US" sz="2200" b="1" i="0" u="none" strike="noStrike" kern="1200" cap="none" spc="0" normalizeH="0" baseline="0" noProof="0" dirty="0">
              <a:ln>
                <a:noFill/>
              </a:ln>
              <a:effectLst/>
              <a:uLnTx/>
              <a:uFillTx/>
              <a:latin typeface="+mj-lt"/>
              <a:ea typeface="+mj-ea"/>
              <a:cs typeface="+mj-cs"/>
            </a:endParaRPr>
          </a:p>
        </p:txBody>
      </p:sp>
      <p:sp>
        <p:nvSpPr>
          <p:cNvPr id="8" name="Title 1"/>
          <p:cNvSpPr txBox="1">
            <a:spLocks/>
          </p:cNvSpPr>
          <p:nvPr/>
        </p:nvSpPr>
        <p:spPr>
          <a:xfrm>
            <a:off x="304800" y="990600"/>
            <a:ext cx="8229600" cy="838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71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14700" b="1" i="0" u="none" strike="noStrike" kern="1200" cap="none" spc="0" normalizeH="0" baseline="0" noProof="0" dirty="0" smtClean="0">
                <a:ln>
                  <a:noFill/>
                </a:ln>
                <a:solidFill>
                  <a:schemeClr val="tx1">
                    <a:lumMod val="75000"/>
                    <a:lumOff val="25000"/>
                  </a:schemeClr>
                </a:solidFill>
                <a:effectLst/>
                <a:uLnTx/>
                <a:uFillTx/>
                <a:latin typeface="+mj-lt"/>
                <a:ea typeface="+mj-ea"/>
                <a:cs typeface="+mj-cs"/>
              </a:rPr>
              <a:t>IF THE CANDIDATE CONFIRM </a:t>
            </a:r>
            <a:r>
              <a:rPr kumimoji="0" lang="en-US" sz="11200" b="1" i="0" u="none" strike="noStrike" kern="1200" cap="none" spc="0" normalizeH="0" baseline="0" noProof="0" dirty="0" smtClean="0">
                <a:ln>
                  <a:noFill/>
                </a:ln>
                <a:solidFill>
                  <a:srgbClr val="C00000"/>
                </a:solidFill>
                <a:effectLst/>
                <a:uLnTx/>
                <a:uFillTx/>
                <a:latin typeface="+mj-lt"/>
                <a:ea typeface="+mj-ea"/>
                <a:cs typeface="+mj-cs"/>
              </a:rPr>
              <a:t>CHOICE  2</a:t>
            </a:r>
            <a:r>
              <a:rPr kumimoji="0" lang="en-US" sz="11200" b="0" i="0" u="none" strike="noStrike" kern="1200" cap="none" spc="0" normalizeH="0" baseline="0" noProof="0" dirty="0" smtClean="0">
                <a:ln>
                  <a:noFill/>
                </a:ln>
                <a:solidFill>
                  <a:srgbClr val="C00000"/>
                </a:solidFill>
                <a:effectLst/>
                <a:uLnTx/>
                <a:uFillTx/>
                <a:latin typeface="+mj-lt"/>
                <a:ea typeface="+mj-ea"/>
                <a:cs typeface="+mj-cs"/>
              </a:rPr>
              <a:t/>
            </a:r>
            <a:br>
              <a:rPr kumimoji="0" lang="en-US" sz="11200" b="0" i="0" u="none" strike="noStrike" kern="1200" cap="none" spc="0" normalizeH="0" baseline="0" noProof="0" dirty="0" smtClean="0">
                <a:ln>
                  <a:noFill/>
                </a:ln>
                <a:solidFill>
                  <a:srgbClr val="C00000"/>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430</TotalTime>
  <Words>825</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INSTRUCTIONS TO ALL CANDIDATES AFTER FIRST ROUND SEAT ALLOTMENET PROCESS.</vt:lpstr>
      <vt:lpstr>Slide 2</vt:lpstr>
      <vt:lpstr>Slide 3</vt:lpstr>
      <vt:lpstr>URL DETAILS FOR TO REACH WEBSITE OF NON INTERACTIVE DIPLOMA ADMISSION 2015-16</vt:lpstr>
      <vt:lpstr>ADMISSION SCHEDULE</vt:lpstr>
      <vt:lpstr>CHOICE ENTRY</vt:lpstr>
      <vt:lpstr>CHOICE ENTRY TYPES </vt:lpstr>
      <vt:lpstr>Slide 8</vt:lpstr>
      <vt:lpstr>Slide 9</vt:lpstr>
      <vt:lpstr>Slide 10</vt:lpstr>
      <vt:lpstr>Slide 11</vt:lpstr>
      <vt:lpstr>CHOICE ENTRY CONFIRMATION</vt:lpstr>
      <vt:lpstr>CHOICE ENTRY AT NODAL CENTERS</vt:lpstr>
      <vt:lpstr>ADMISSION  and FEE PAYMENT ORDER</vt:lpstr>
      <vt:lpstr>SECOND SESSION OF ALLOTMENT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 ONLINE NON-INTERACTIVE ADMISSION</dc:title>
  <dc:creator>winadmin</dc:creator>
  <cp:lastModifiedBy>hvl</cp:lastModifiedBy>
  <cp:revision>133</cp:revision>
  <dcterms:created xsi:type="dcterms:W3CDTF">2015-06-16T08:11:33Z</dcterms:created>
  <dcterms:modified xsi:type="dcterms:W3CDTF">2015-06-21T11:37:22Z</dcterms:modified>
</cp:coreProperties>
</file>